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rfatter og dat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Forfatter og dato</a:t>
            </a:r>
          </a:p>
        </p:txBody>
      </p:sp>
      <p:sp>
        <p:nvSpPr>
          <p:cNvPr id="12" name="Presentasjonstittel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Presentasjonstittel</a:t>
            </a:r>
          </a:p>
        </p:txBody>
      </p:sp>
      <p:sp>
        <p:nvSpPr>
          <p:cNvPr id="13" name="Brødtekst nivå 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Presentasjonsundertittel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rødtekst nivå én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Melding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kta, s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rødtekst nivå én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100 %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kt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Fakta</a:t>
            </a:r>
          </a:p>
        </p:txBody>
      </p:sp>
      <p:sp>
        <p:nvSpPr>
          <p:cNvPr id="108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Kilder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Kilder</a:t>
            </a:r>
          </a:p>
        </p:txBody>
      </p:sp>
      <p:sp>
        <p:nvSpPr>
          <p:cNvPr id="116" name="Brødtekst nivå én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«Kjent sitat»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lde – 3 p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alatbolle med stekt ris, kokte egg og spisepinner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Bolle med laksekaker, salat og humm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Bolle med pappardelle-pasta med persillesmør, ristede hasselnøtter og revet parmesan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alatbolle med stekt ris, kokte egg og spisepinner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Freeform: Shape 7"/>
          <p:cNvSpPr/>
          <p:nvPr/>
        </p:nvSpPr>
        <p:spPr>
          <a:xfrm>
            <a:off x="0" y="-1"/>
            <a:ext cx="24384000" cy="122110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20259" y="21600"/>
                </a:lnTo>
                <a:lnTo>
                  <a:pt x="20259" y="2729"/>
                </a:lnTo>
                <a:lnTo>
                  <a:pt x="1359" y="2729"/>
                </a:lnTo>
                <a:lnTo>
                  <a:pt x="1359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10000">
                <a:srgbClr val="3372DD"/>
              </a:gs>
              <a:gs pos="30000">
                <a:srgbClr val="3F38D0"/>
              </a:gs>
              <a:gs pos="50000">
                <a:srgbClr val="B385EB"/>
              </a:gs>
              <a:gs pos="70000">
                <a:srgbClr val="B621CB"/>
              </a:gs>
              <a:gs pos="90000">
                <a:srgbClr val="DD33AB"/>
              </a:gs>
            </a:gsLst>
            <a:lin ang="7199999"/>
          </a:gra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Avenir Next LT Pro"/>
                <a:ea typeface="Avenir Next LT Pro"/>
                <a:cs typeface="Avenir Next LT Pro"/>
                <a:sym typeface="Avenir Next LT Pro"/>
              </a:defRPr>
            </a:pPr>
            <a:endParaRPr/>
          </a:p>
        </p:txBody>
      </p:sp>
      <p:sp>
        <p:nvSpPr>
          <p:cNvPr id="150" name="Titteltekst"/>
          <p:cNvSpPr txBox="1">
            <a:spLocks noGrp="1"/>
          </p:cNvSpPr>
          <p:nvPr>
            <p:ph type="title"/>
          </p:nvPr>
        </p:nvSpPr>
        <p:spPr>
          <a:xfrm>
            <a:off x="3035807" y="3035807"/>
            <a:ext cx="18288001" cy="5596130"/>
          </a:xfrm>
          <a:prstGeom prst="rect">
            <a:avLst/>
          </a:prstGeom>
        </p:spPr>
        <p:txBody>
          <a:bodyPr lIns="91439" tIns="91439" rIns="91439" bIns="91439" anchor="b"/>
          <a:lstStyle>
            <a:lvl1pPr algn="ctr" defTabSz="1828800">
              <a:lnSpc>
                <a:spcPct val="95000"/>
              </a:lnSpc>
              <a:defRPr sz="12000" spc="-100">
                <a:latin typeface="Aharoni"/>
                <a:ea typeface="Aharoni"/>
                <a:cs typeface="Aharoni"/>
                <a:sym typeface="Aharoni"/>
              </a:defRPr>
            </a:lvl1pPr>
          </a:lstStyle>
          <a:p>
            <a:r>
              <a:t>Titteltekst</a:t>
            </a:r>
          </a:p>
        </p:txBody>
      </p:sp>
      <p:sp>
        <p:nvSpPr>
          <p:cNvPr id="151" name="Brødtekst nivå én…"/>
          <p:cNvSpPr txBox="1">
            <a:spLocks noGrp="1"/>
          </p:cNvSpPr>
          <p:nvPr>
            <p:ph type="body" sz="quarter" idx="1"/>
          </p:nvPr>
        </p:nvSpPr>
        <p:spPr>
          <a:xfrm>
            <a:off x="3035807" y="9144000"/>
            <a:ext cx="18288001" cy="3054096"/>
          </a:xfrm>
          <a:prstGeom prst="rect">
            <a:avLst/>
          </a:prstGeom>
        </p:spPr>
        <p:txBody>
          <a:bodyPr lIns="91439" tIns="91439" rIns="91439" bIns="91439"/>
          <a:lstStyle>
            <a:lvl1pPr marL="0" indent="0" algn="ctr" defTabSz="1828800">
              <a:lnSpc>
                <a:spcPct val="104999"/>
              </a:lnSpc>
              <a:spcBef>
                <a:spcPts val="1800"/>
              </a:spcBef>
              <a:buSzTx/>
              <a:buNone/>
              <a:defRPr>
                <a:latin typeface="Avenir Next LT Pro"/>
                <a:ea typeface="Avenir Next LT Pro"/>
                <a:cs typeface="Avenir Next LT Pro"/>
                <a:sym typeface="Avenir Next LT Pro"/>
              </a:defRPr>
            </a:lvl1pPr>
            <a:lvl2pPr marL="0" indent="457200" algn="ctr" defTabSz="1828800">
              <a:lnSpc>
                <a:spcPct val="104999"/>
              </a:lnSpc>
              <a:spcBef>
                <a:spcPts val="1800"/>
              </a:spcBef>
              <a:buSzTx/>
              <a:buNone/>
              <a:defRPr>
                <a:latin typeface="Avenir Next LT Pro"/>
                <a:ea typeface="Avenir Next LT Pro"/>
                <a:cs typeface="Avenir Next LT Pro"/>
                <a:sym typeface="Avenir Next LT Pro"/>
              </a:defRPr>
            </a:lvl2pPr>
            <a:lvl3pPr marL="0" indent="914400" algn="ctr" defTabSz="1828800">
              <a:lnSpc>
                <a:spcPct val="104999"/>
              </a:lnSpc>
              <a:spcBef>
                <a:spcPts val="1800"/>
              </a:spcBef>
              <a:buSzTx/>
              <a:buNone/>
              <a:defRPr>
                <a:latin typeface="Avenir Next LT Pro"/>
                <a:ea typeface="Avenir Next LT Pro"/>
                <a:cs typeface="Avenir Next LT Pro"/>
                <a:sym typeface="Avenir Next LT Pro"/>
              </a:defRPr>
            </a:lvl3pPr>
            <a:lvl4pPr marL="0" indent="1371600" algn="ctr" defTabSz="1828800">
              <a:lnSpc>
                <a:spcPct val="104999"/>
              </a:lnSpc>
              <a:spcBef>
                <a:spcPts val="1800"/>
              </a:spcBef>
              <a:buSzTx/>
              <a:buNone/>
              <a:defRPr>
                <a:latin typeface="Avenir Next LT Pro"/>
                <a:ea typeface="Avenir Next LT Pro"/>
                <a:cs typeface="Avenir Next LT Pro"/>
                <a:sym typeface="Avenir Next LT Pro"/>
              </a:defRPr>
            </a:lvl4pPr>
            <a:lvl5pPr marL="0" indent="1828800" algn="ctr" defTabSz="1828800">
              <a:lnSpc>
                <a:spcPct val="104999"/>
              </a:lnSpc>
              <a:spcBef>
                <a:spcPts val="1800"/>
              </a:spcBef>
              <a:buSzTx/>
              <a:buNone/>
              <a:defRPr>
                <a:latin typeface="Avenir Next LT Pro"/>
                <a:ea typeface="Avenir Next LT Pro"/>
                <a:cs typeface="Avenir Next LT Pro"/>
                <a:sym typeface="Avenir Next LT Pro"/>
              </a:defRPr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152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22523157" y="12922884"/>
            <a:ext cx="336843" cy="48768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000" b="1">
                <a:latin typeface="Avenir Next LT Pro"/>
                <a:ea typeface="Avenir Next LT Pro"/>
                <a:cs typeface="Avenir Next LT Pro"/>
                <a:sym typeface="Avenir Next LT Pr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Freeform: Shape 7"/>
          <p:cNvSpPr/>
          <p:nvPr/>
        </p:nvSpPr>
        <p:spPr>
          <a:xfrm>
            <a:off x="0" y="-1"/>
            <a:ext cx="24384000" cy="122110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20259" y="21600"/>
                </a:lnTo>
                <a:lnTo>
                  <a:pt x="20259" y="2729"/>
                </a:lnTo>
                <a:lnTo>
                  <a:pt x="1359" y="2729"/>
                </a:lnTo>
                <a:lnTo>
                  <a:pt x="1359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10000">
                <a:srgbClr val="3372DD"/>
              </a:gs>
              <a:gs pos="30000">
                <a:srgbClr val="3F38D0"/>
              </a:gs>
              <a:gs pos="50000">
                <a:srgbClr val="B385EB"/>
              </a:gs>
              <a:gs pos="70000">
                <a:srgbClr val="B621CB"/>
              </a:gs>
              <a:gs pos="90000">
                <a:srgbClr val="DD33AB"/>
              </a:gs>
            </a:gsLst>
            <a:lin ang="7199999"/>
          </a:gra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Avenir Next LT Pro"/>
                <a:ea typeface="Avenir Next LT Pro"/>
                <a:cs typeface="Avenir Next LT Pro"/>
                <a:sym typeface="Avenir Next LT Pro"/>
              </a:defRPr>
            </a:pPr>
            <a:endParaRPr/>
          </a:p>
        </p:txBody>
      </p:sp>
      <p:sp>
        <p:nvSpPr>
          <p:cNvPr id="160" name="Titteltekst"/>
          <p:cNvSpPr txBox="1">
            <a:spLocks noGrp="1"/>
          </p:cNvSpPr>
          <p:nvPr>
            <p:ph type="title"/>
          </p:nvPr>
        </p:nvSpPr>
        <p:spPr>
          <a:xfrm>
            <a:off x="3035807" y="3035807"/>
            <a:ext cx="18288001" cy="2688337"/>
          </a:xfrm>
          <a:prstGeom prst="rect">
            <a:avLst/>
          </a:prstGeom>
        </p:spPr>
        <p:txBody>
          <a:bodyPr lIns="91439" tIns="91439" rIns="91439" bIns="91439"/>
          <a:lstStyle>
            <a:lvl1pPr defTabSz="1828800">
              <a:lnSpc>
                <a:spcPct val="95000"/>
              </a:lnSpc>
              <a:defRPr sz="8400" spc="-100">
                <a:latin typeface="Aharoni"/>
                <a:ea typeface="Aharoni"/>
                <a:cs typeface="Aharoni"/>
                <a:sym typeface="Aharoni"/>
              </a:defRPr>
            </a:lvl1pPr>
          </a:lstStyle>
          <a:p>
            <a:r>
              <a:t>Titteltekst</a:t>
            </a:r>
          </a:p>
        </p:txBody>
      </p:sp>
      <p:sp>
        <p:nvSpPr>
          <p:cNvPr id="161" name="Brødtekst nivå én…"/>
          <p:cNvSpPr txBox="1">
            <a:spLocks noGrp="1"/>
          </p:cNvSpPr>
          <p:nvPr>
            <p:ph type="body" sz="half" idx="1"/>
          </p:nvPr>
        </p:nvSpPr>
        <p:spPr>
          <a:xfrm>
            <a:off x="3035807" y="5943600"/>
            <a:ext cx="18288001" cy="6254497"/>
          </a:xfrm>
          <a:prstGeom prst="rect">
            <a:avLst/>
          </a:prstGeom>
        </p:spPr>
        <p:txBody>
          <a:bodyPr lIns="91439" tIns="91439" rIns="91439" bIns="91439"/>
          <a:lstStyle>
            <a:lvl1pPr marL="731519" indent="-731519" defTabSz="1828800">
              <a:lnSpc>
                <a:spcPct val="104999"/>
              </a:lnSpc>
              <a:spcBef>
                <a:spcPts val="1800"/>
              </a:spcBef>
              <a:buClr>
                <a:srgbClr val="3372DD"/>
              </a:buClr>
              <a:buSzPct val="100000"/>
              <a:buFont typeface="Helvetica"/>
              <a:buChar char="+"/>
              <a:defRPr sz="5200">
                <a:latin typeface="Avenir Next LT Pro"/>
                <a:ea typeface="Avenir Next LT Pro"/>
                <a:cs typeface="Avenir Next LT Pro"/>
                <a:sym typeface="Avenir Next LT Pro"/>
              </a:defRPr>
            </a:lvl1pPr>
            <a:lvl2pPr marL="0" indent="365759" defTabSz="1828800">
              <a:lnSpc>
                <a:spcPct val="104999"/>
              </a:lnSpc>
              <a:spcBef>
                <a:spcPts val="1800"/>
              </a:spcBef>
              <a:buClr>
                <a:srgbClr val="3372DD"/>
              </a:buClr>
              <a:buSzTx/>
              <a:buFont typeface="Helvetica"/>
              <a:buNone/>
              <a:defRPr sz="5200">
                <a:latin typeface="Avenir Next LT Pro"/>
                <a:ea typeface="Avenir Next LT Pro"/>
                <a:cs typeface="Avenir Next LT Pro"/>
                <a:sym typeface="Avenir Next LT Pro"/>
              </a:defRPr>
            </a:lvl2pPr>
            <a:lvl3pPr marL="1078992" indent="-713232" defTabSz="1828800">
              <a:lnSpc>
                <a:spcPct val="104999"/>
              </a:lnSpc>
              <a:spcBef>
                <a:spcPts val="1800"/>
              </a:spcBef>
              <a:buClr>
                <a:srgbClr val="3372DD"/>
              </a:buClr>
              <a:buSzPct val="100000"/>
              <a:buFont typeface="Helvetica"/>
              <a:buChar char="+"/>
              <a:defRPr sz="5200">
                <a:latin typeface="Avenir Next LT Pro"/>
                <a:ea typeface="Avenir Next LT Pro"/>
                <a:cs typeface="Avenir Next LT Pro"/>
                <a:sym typeface="Avenir Next LT Pro"/>
              </a:defRPr>
            </a:lvl3pPr>
            <a:lvl4pPr marL="0" indent="640080" defTabSz="1828800">
              <a:lnSpc>
                <a:spcPct val="104999"/>
              </a:lnSpc>
              <a:spcBef>
                <a:spcPts val="1800"/>
              </a:spcBef>
              <a:buClr>
                <a:srgbClr val="3372DD"/>
              </a:buClr>
              <a:buSzTx/>
              <a:buFont typeface="Helvetica"/>
              <a:buNone/>
              <a:defRPr sz="5200">
                <a:latin typeface="Avenir Next LT Pro"/>
                <a:ea typeface="Avenir Next LT Pro"/>
                <a:cs typeface="Avenir Next LT Pro"/>
                <a:sym typeface="Avenir Next LT Pro"/>
              </a:defRPr>
            </a:lvl4pPr>
            <a:lvl5pPr marL="1405127" indent="-792480" defTabSz="1828800">
              <a:lnSpc>
                <a:spcPct val="104999"/>
              </a:lnSpc>
              <a:spcBef>
                <a:spcPts val="1800"/>
              </a:spcBef>
              <a:buClr>
                <a:srgbClr val="3372DD"/>
              </a:buClr>
              <a:buSzPct val="100000"/>
              <a:buFont typeface="Helvetica"/>
              <a:buChar char="+"/>
              <a:defRPr sz="5200">
                <a:latin typeface="Avenir Next LT Pro"/>
                <a:ea typeface="Avenir Next LT Pro"/>
                <a:cs typeface="Avenir Next LT Pro"/>
                <a:sym typeface="Avenir Next LT Pro"/>
              </a:defRPr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162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22523157" y="12922884"/>
            <a:ext cx="336843" cy="48768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000" b="1">
                <a:latin typeface="Avenir Next LT Pro"/>
                <a:ea typeface="Avenir Next LT Pro"/>
                <a:cs typeface="Avenir Next LT Pro"/>
                <a:sym typeface="Avenir Next LT Pr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tel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kadoer og limer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sjonstittel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Presentasjonstittel</a:t>
            </a:r>
          </a:p>
        </p:txBody>
      </p:sp>
      <p:sp>
        <p:nvSpPr>
          <p:cNvPr id="23" name="Forfatter og dato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Forfatter og dato</a:t>
            </a:r>
          </a:p>
        </p:txBody>
      </p:sp>
      <p:sp>
        <p:nvSpPr>
          <p:cNvPr id="24" name="Brødtekst nivå 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Presentasjonsundertittel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tel og bilde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lle med laksekaker, salat og humm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Lysbilde-…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Lysbilde-
tittel</a:t>
            </a:r>
          </a:p>
          <a:p>
            <a:endParaRPr/>
          </a:p>
        </p:txBody>
      </p:sp>
      <p:sp>
        <p:nvSpPr>
          <p:cNvPr id="34" name="Brødtekst nivå 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Lysbildeundertittel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12065050" y="13085233"/>
            <a:ext cx="241403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tel og punktte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Lysbilde-…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Lysbilde-
tittel</a:t>
            </a:r>
          </a:p>
          <a:p>
            <a:endParaRPr/>
          </a:p>
        </p:txBody>
      </p:sp>
      <p:sp>
        <p:nvSpPr>
          <p:cNvPr id="43" name="Lysbildeundertitt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Lysbildeundertittel</a:t>
            </a:r>
          </a:p>
        </p:txBody>
      </p:sp>
      <p:sp>
        <p:nvSpPr>
          <p:cNvPr id="44" name="Brødtekst nivå én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Punkttegntekst i lysbilde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ktte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rødtekst nivå én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Punkttegntekst i lysbilde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tel, punkttegn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Lysbildeundertitt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Lysbildeundertittel</a:t>
            </a:r>
          </a:p>
        </p:txBody>
      </p:sp>
      <p:sp>
        <p:nvSpPr>
          <p:cNvPr id="61" name="Brødtekst nivå én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Punkttegntekst i lysbilde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lle med pappardelle-pasta med persillesmør, ristede hasselnøtter og revet parmesan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Lysbilde-…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Lysbilde-
tittel</a:t>
            </a:r>
          </a:p>
          <a:p>
            <a:endParaRPr/>
          </a:p>
        </p:txBody>
      </p:sp>
      <p:sp>
        <p:nvSpPr>
          <p:cNvPr id="64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Inndelingstittel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Inndelingstittel</a:t>
            </a:r>
          </a:p>
        </p:txBody>
      </p:sp>
      <p:sp>
        <p:nvSpPr>
          <p:cNvPr id="72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12065050" y="13085233"/>
            <a:ext cx="241403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Kun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Lysbilde-…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Lysbilde-
tittel</a:t>
            </a:r>
          </a:p>
          <a:p>
            <a:endParaRPr/>
          </a:p>
        </p:txBody>
      </p:sp>
      <p:sp>
        <p:nvSpPr>
          <p:cNvPr id="80" name="Lysbildeundertitt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Lysbildeundertittel</a:t>
            </a:r>
          </a:p>
        </p:txBody>
      </p:sp>
      <p:sp>
        <p:nvSpPr>
          <p:cNvPr id="81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agsor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Dagsordentittel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Dagsordentittel</a:t>
            </a:r>
          </a:p>
        </p:txBody>
      </p:sp>
      <p:sp>
        <p:nvSpPr>
          <p:cNvPr id="89" name="Dagsordenundertitt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Dagsordenundertittel</a:t>
            </a:r>
          </a:p>
        </p:txBody>
      </p:sp>
      <p:sp>
        <p:nvSpPr>
          <p:cNvPr id="90" name="Brødtekst nivå én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Dagens emner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ysbilde-…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Lysbilde-
tittel</a:t>
            </a:r>
          </a:p>
          <a:p>
            <a:endParaRPr/>
          </a:p>
        </p:txBody>
      </p:sp>
      <p:sp>
        <p:nvSpPr>
          <p:cNvPr id="3" name="Brødtekst nivå én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Punkttegntekst i lysbilde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12065050" y="13080999"/>
            <a:ext cx="241403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bmcpublichealth.biomedcentral.com/articles/10.1186/s12889-021-10775-z" TargetMode="Externa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19.oktober 2024 - Høstseminar BIR"/>
          <p:cNvSpPr txBox="1">
            <a:spLocks noGrp="1"/>
          </p:cNvSpPr>
          <p:nvPr>
            <p:ph type="body" idx="21"/>
          </p:nvPr>
        </p:nvSpPr>
        <p:spPr>
          <a:xfrm>
            <a:off x="1206499" y="12559798"/>
            <a:ext cx="21971002" cy="6369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t>19.oktober 2024 - Høstseminar BIR</a:t>
            </a:r>
          </a:p>
        </p:txBody>
      </p:sp>
      <p:sp>
        <p:nvSpPr>
          <p:cNvPr id="172" name="Falltrygghetskurs…"/>
          <p:cNvSpPr txBox="1">
            <a:spLocks noGrp="1"/>
          </p:cNvSpPr>
          <p:nvPr>
            <p:ph type="ctrTitle"/>
          </p:nvPr>
        </p:nvSpPr>
        <p:spPr>
          <a:xfrm>
            <a:off x="1206496" y="4034528"/>
            <a:ext cx="22817792" cy="3566863"/>
          </a:xfrm>
          <a:prstGeom prst="rect">
            <a:avLst/>
          </a:prstGeom>
        </p:spPr>
        <p:txBody>
          <a:bodyPr/>
          <a:lstStyle/>
          <a:p>
            <a:pPr defTabSz="1389853">
              <a:defRPr sz="6612" spc="-132">
                <a:latin typeface="Arial"/>
                <a:ea typeface="Arial"/>
                <a:cs typeface="Arial"/>
                <a:sym typeface="Arial"/>
              </a:defRPr>
            </a:pPr>
            <a:r>
              <a:t>Falltrygghetskurs</a:t>
            </a:r>
          </a:p>
          <a:p>
            <a:pPr lvl="8" indent="2084832" defTabSz="1389853">
              <a:defRPr sz="6612" spc="-132">
                <a:latin typeface="Arial"/>
                <a:ea typeface="Arial"/>
                <a:cs typeface="Arial"/>
                <a:sym typeface="Arial"/>
              </a:defRPr>
            </a:pPr>
            <a:r>
              <a:t>                                           Mestring når du faller!</a:t>
            </a:r>
          </a:p>
          <a:p>
            <a:pPr lvl="8" indent="2084832" defTabSz="470534">
              <a:lnSpc>
                <a:spcPct val="100000"/>
              </a:lnSpc>
              <a:defRPr sz="3135" spc="0">
                <a:latin typeface="Arial"/>
                <a:ea typeface="Arial"/>
                <a:cs typeface="Arial"/>
                <a:sym typeface="Arial"/>
              </a:defRPr>
            </a:pPr>
            <a:r>
              <a:t>                                                           </a:t>
            </a:r>
            <a:br/>
            <a:r>
              <a:t>                                                         </a:t>
            </a:r>
            <a:r>
              <a:rPr sz="4560"/>
              <a:t>                   Bruk av fallteknikk fra judo</a:t>
            </a:r>
          </a:p>
        </p:txBody>
      </p:sp>
      <p:sp>
        <p:nvSpPr>
          <p:cNvPr id="173" name="Redd for å falle ?…"/>
          <p:cNvSpPr txBox="1">
            <a:spLocks noGrp="1"/>
          </p:cNvSpPr>
          <p:nvPr>
            <p:ph type="subTitle" sz="quarter" idx="1"/>
          </p:nvPr>
        </p:nvSpPr>
        <p:spPr>
          <a:xfrm>
            <a:off x="1206500" y="8651962"/>
            <a:ext cx="22323551" cy="2960865"/>
          </a:xfrm>
          <a:prstGeom prst="rect">
            <a:avLst/>
          </a:prstGeom>
        </p:spPr>
        <p:txBody>
          <a:bodyPr/>
          <a:lstStyle/>
          <a:p>
            <a:r>
              <a:t>Redd for å falle ?</a:t>
            </a:r>
          </a:p>
          <a:p>
            <a:r>
              <a:t>Redd for å ikke komme opp igjen?</a:t>
            </a:r>
          </a:p>
          <a:p>
            <a:pPr marL="0" lvl="8" indent="3657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pPr>
            <a:r>
              <a:t>                                                                                                                                                       </a:t>
            </a:r>
          </a:p>
        </p:txBody>
      </p:sp>
      <p:sp>
        <p:nvSpPr>
          <p:cNvPr id="174" name="Rektangel"/>
          <p:cNvSpPr txBox="1"/>
          <p:nvPr/>
        </p:nvSpPr>
        <p:spPr>
          <a:xfrm>
            <a:off x="1206499" y="536435"/>
            <a:ext cx="21971001" cy="2447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330200">
              <a:defRPr sz="2200" b="1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175" name="Bilde" descr="Bil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499" y="536435"/>
            <a:ext cx="1773917" cy="23177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NJF-Logo-Svart.png" descr="NJF-Logo-Svar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74016" y="839446"/>
            <a:ext cx="3124201" cy="1841501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Lysbildenumm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</a:t>
            </a:fld>
            <a:endParaRPr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Tittel 1"/>
          <p:cNvSpPr txBox="1">
            <a:spLocks noGrp="1"/>
          </p:cNvSpPr>
          <p:nvPr>
            <p:ph type="title"/>
          </p:nvPr>
        </p:nvSpPr>
        <p:spPr>
          <a:xfrm>
            <a:off x="2064239" y="1542910"/>
            <a:ext cx="18288001" cy="1982367"/>
          </a:xfrm>
          <a:prstGeom prst="rect">
            <a:avLst/>
          </a:prstGeom>
        </p:spPr>
        <p:txBody>
          <a:bodyPr/>
          <a:lstStyle>
            <a:lvl1pPr>
              <a:defRPr u="sng" spc="-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r>
              <a:t>Risikoarena:</a:t>
            </a:r>
          </a:p>
        </p:txBody>
      </p:sp>
      <p:sp>
        <p:nvSpPr>
          <p:cNvPr id="209" name="Plassholder for innhold 2"/>
          <p:cNvSpPr txBox="1">
            <a:spLocks noGrp="1"/>
          </p:cNvSpPr>
          <p:nvPr>
            <p:ph type="body" idx="1"/>
          </p:nvPr>
        </p:nvSpPr>
        <p:spPr>
          <a:xfrm>
            <a:off x="2064239" y="2634224"/>
            <a:ext cx="18288001" cy="10510156"/>
          </a:xfrm>
          <a:prstGeom prst="rect">
            <a:avLst/>
          </a:prstGeom>
        </p:spPr>
        <p:txBody>
          <a:bodyPr/>
          <a:lstStyle/>
          <a:p>
            <a:pPr marL="731519" indent="-731519">
              <a:lnSpc>
                <a:spcPct val="84000"/>
              </a:lnSpc>
              <a:defRPr sz="4300" b="1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0" indent="0">
              <a:lnSpc>
                <a:spcPct val="84000"/>
              </a:lnSpc>
              <a:buClrTx/>
              <a:buSzTx/>
              <a:buFontTx/>
              <a:buNone/>
              <a:defRPr sz="4300" b="1" u="sng"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Calibri"/>
                <a:ea typeface="Calibri"/>
                <a:cs typeface="Calibri"/>
                <a:sym typeface="Calibri"/>
              </a:rPr>
              <a:t>Det er en rekke "fallgruver" i hjemmet</a:t>
            </a:r>
            <a:br>
              <a:rPr>
                <a:latin typeface="Calibri"/>
                <a:ea typeface="Calibri"/>
                <a:cs typeface="Calibri"/>
                <a:sym typeface="Calibri"/>
              </a:rPr>
            </a:b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84000"/>
              </a:lnSpc>
              <a:buClrTx/>
              <a:buSzTx/>
              <a:buFontTx/>
              <a:buNone/>
              <a:defRPr sz="4300" b="1">
                <a:latin typeface="Arial"/>
                <a:ea typeface="Arial"/>
                <a:cs typeface="Arial"/>
                <a:sym typeface="Arial"/>
              </a:defRPr>
            </a:pPr>
            <a:r>
              <a:t>• </a:t>
            </a:r>
            <a:r>
              <a:rPr>
                <a:latin typeface="Calibri"/>
                <a:ea typeface="Calibri"/>
                <a:cs typeface="Calibri"/>
                <a:sym typeface="Calibri"/>
              </a:rPr>
              <a:t>Baderom</a:t>
            </a:r>
          </a:p>
          <a:p>
            <a:pPr marL="0" indent="0">
              <a:lnSpc>
                <a:spcPct val="84000"/>
              </a:lnSpc>
              <a:buClrTx/>
              <a:buSzTx/>
              <a:buFontTx/>
              <a:buNone/>
              <a:defRPr sz="4300" b="1">
                <a:latin typeface="Arial"/>
                <a:ea typeface="Arial"/>
                <a:cs typeface="Arial"/>
                <a:sym typeface="Arial"/>
              </a:defRPr>
            </a:pPr>
            <a:r>
              <a:t>• </a:t>
            </a:r>
            <a:r>
              <a:rPr>
                <a:latin typeface="Calibri"/>
                <a:ea typeface="Calibri"/>
                <a:cs typeface="Calibri"/>
                <a:sym typeface="Calibri"/>
              </a:rPr>
              <a:t>Glatte gulv</a:t>
            </a:r>
          </a:p>
          <a:p>
            <a:pPr marL="0" indent="0">
              <a:lnSpc>
                <a:spcPct val="84000"/>
              </a:lnSpc>
              <a:buClrTx/>
              <a:buSzTx/>
              <a:buFontTx/>
              <a:buNone/>
              <a:defRPr sz="4300" b="1">
                <a:latin typeface="Arial"/>
                <a:ea typeface="Arial"/>
                <a:cs typeface="Arial"/>
                <a:sym typeface="Arial"/>
              </a:defRPr>
            </a:pPr>
            <a:r>
              <a:t>• </a:t>
            </a:r>
            <a:r>
              <a:rPr>
                <a:latin typeface="Calibri"/>
                <a:ea typeface="Calibri"/>
                <a:cs typeface="Calibri"/>
                <a:sym typeface="Calibri"/>
              </a:rPr>
              <a:t>Overmøblering</a:t>
            </a:r>
          </a:p>
          <a:p>
            <a:pPr marL="0" indent="0">
              <a:lnSpc>
                <a:spcPct val="84000"/>
              </a:lnSpc>
              <a:buClrTx/>
              <a:buSzTx/>
              <a:buFontTx/>
              <a:buNone/>
              <a:defRPr sz="4300" b="1">
                <a:latin typeface="Arial"/>
                <a:ea typeface="Arial"/>
                <a:cs typeface="Arial"/>
                <a:sym typeface="Arial"/>
              </a:defRPr>
            </a:pPr>
            <a:r>
              <a:t>• </a:t>
            </a:r>
            <a:r>
              <a:rPr>
                <a:latin typeface="Calibri"/>
                <a:ea typeface="Calibri"/>
                <a:cs typeface="Calibri"/>
                <a:sym typeface="Calibri"/>
              </a:rPr>
              <a:t>Løse tepper</a:t>
            </a:r>
          </a:p>
          <a:p>
            <a:pPr marL="0" indent="0">
              <a:lnSpc>
                <a:spcPct val="84000"/>
              </a:lnSpc>
              <a:buClrTx/>
              <a:buSzTx/>
              <a:buFontTx/>
              <a:buNone/>
              <a:defRPr sz="4300" b="1">
                <a:latin typeface="Arial"/>
                <a:ea typeface="Arial"/>
                <a:cs typeface="Arial"/>
                <a:sym typeface="Arial"/>
              </a:defRPr>
            </a:pPr>
            <a:r>
              <a:t>• </a:t>
            </a:r>
            <a:r>
              <a:rPr>
                <a:latin typeface="Calibri"/>
                <a:ea typeface="Calibri"/>
                <a:cs typeface="Calibri"/>
                <a:sym typeface="Calibri"/>
              </a:rPr>
              <a:t>Trapp</a:t>
            </a:r>
          </a:p>
          <a:p>
            <a:pPr marL="0" indent="0">
              <a:lnSpc>
                <a:spcPct val="84000"/>
              </a:lnSpc>
              <a:buClrTx/>
              <a:buSzTx/>
              <a:buFontTx/>
              <a:buNone/>
              <a:defRPr sz="4300" b="1">
                <a:latin typeface="Arial"/>
                <a:ea typeface="Arial"/>
                <a:cs typeface="Arial"/>
                <a:sym typeface="Arial"/>
              </a:defRPr>
            </a:pPr>
            <a:r>
              <a:t>• </a:t>
            </a:r>
            <a:r>
              <a:rPr>
                <a:latin typeface="Calibri"/>
                <a:ea typeface="Calibri"/>
                <a:cs typeface="Calibri"/>
                <a:sym typeface="Calibri"/>
              </a:rPr>
              <a:t>Høye skap</a:t>
            </a:r>
          </a:p>
          <a:p>
            <a:pPr marL="0" indent="0">
              <a:lnSpc>
                <a:spcPct val="84000"/>
              </a:lnSpc>
              <a:buClrTx/>
              <a:buSzTx/>
              <a:buFontTx/>
              <a:buNone/>
              <a:defRPr sz="4300" b="1">
                <a:latin typeface="Arial"/>
                <a:ea typeface="Arial"/>
                <a:cs typeface="Arial"/>
                <a:sym typeface="Arial"/>
              </a:defRPr>
            </a:pPr>
            <a:r>
              <a:t>• </a:t>
            </a:r>
            <a:r>
              <a:rPr>
                <a:latin typeface="Calibri"/>
                <a:ea typeface="Calibri"/>
                <a:cs typeface="Calibri"/>
                <a:sym typeface="Calibri"/>
              </a:rPr>
              <a:t>Hindringer på gulvet</a:t>
            </a:r>
          </a:p>
          <a:p>
            <a:pPr marL="0" indent="0">
              <a:lnSpc>
                <a:spcPct val="84000"/>
              </a:lnSpc>
              <a:buClrTx/>
              <a:buSzTx/>
              <a:buFontTx/>
              <a:buNone/>
              <a:defRPr sz="4300" b="1">
                <a:latin typeface="Arial"/>
                <a:ea typeface="Arial"/>
                <a:cs typeface="Arial"/>
                <a:sym typeface="Arial"/>
              </a:defRPr>
            </a:pPr>
            <a:r>
              <a:t>• </a:t>
            </a:r>
            <a:r>
              <a:rPr>
                <a:latin typeface="Calibri"/>
                <a:ea typeface="Calibri"/>
                <a:cs typeface="Calibri"/>
                <a:sym typeface="Calibri"/>
              </a:rPr>
              <a:t>Svak belysning</a:t>
            </a:r>
          </a:p>
          <a:p>
            <a:pPr marL="0" indent="0">
              <a:lnSpc>
                <a:spcPct val="84000"/>
              </a:lnSpc>
              <a:buClrTx/>
              <a:buSzTx/>
              <a:buFontTx/>
              <a:buNone/>
              <a:defRPr sz="4300" b="1">
                <a:latin typeface="Arial"/>
                <a:ea typeface="Arial"/>
                <a:cs typeface="Arial"/>
                <a:sym typeface="Arial"/>
              </a:defRPr>
            </a:pPr>
            <a:r>
              <a:t>• </a:t>
            </a:r>
            <a:r>
              <a:rPr>
                <a:latin typeface="Calibri"/>
                <a:ea typeface="Calibri"/>
                <a:cs typeface="Calibri"/>
                <a:sym typeface="Calibri"/>
              </a:rPr>
              <a:t>Kjæledyr (snublefare)</a:t>
            </a:r>
          </a:p>
        </p:txBody>
      </p:sp>
      <p:pic>
        <p:nvPicPr>
          <p:cNvPr id="210" name="Skjermbilde 2024-10-11 kl. 14.24.49.png" descr="Skjermbilde 2024-10-11 kl. 14.24.4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674" y="4547439"/>
            <a:ext cx="14248212" cy="76884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ittel 1"/>
          <p:cNvSpPr txBox="1">
            <a:spLocks noGrp="1"/>
          </p:cNvSpPr>
          <p:nvPr>
            <p:ph type="title"/>
          </p:nvPr>
        </p:nvSpPr>
        <p:spPr>
          <a:xfrm>
            <a:off x="2609265" y="1519213"/>
            <a:ext cx="18288001" cy="1725992"/>
          </a:xfrm>
          <a:prstGeom prst="rect">
            <a:avLst/>
          </a:prstGeom>
        </p:spPr>
        <p:txBody>
          <a:bodyPr/>
          <a:lstStyle>
            <a:lvl1pPr>
              <a:defRPr u="sng" spc="-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r>
              <a:t>Forebygging</a:t>
            </a:r>
          </a:p>
        </p:txBody>
      </p:sp>
      <p:sp>
        <p:nvSpPr>
          <p:cNvPr id="213" name="Plassholder for innhold 2"/>
          <p:cNvSpPr txBox="1">
            <a:spLocks noGrp="1"/>
          </p:cNvSpPr>
          <p:nvPr>
            <p:ph type="body" idx="1"/>
          </p:nvPr>
        </p:nvSpPr>
        <p:spPr>
          <a:xfrm>
            <a:off x="2016845" y="3369918"/>
            <a:ext cx="20235724" cy="9768072"/>
          </a:xfrm>
          <a:prstGeom prst="rect">
            <a:avLst/>
          </a:prstGeom>
        </p:spPr>
        <p:txBody>
          <a:bodyPr/>
          <a:lstStyle/>
          <a:p>
            <a:pPr marL="635000" indent="-635000">
              <a:lnSpc>
                <a:spcPct val="94500"/>
              </a:lnSpc>
              <a:buClrTx/>
              <a:buSzPct val="123000"/>
              <a:buFontTx/>
              <a:buChar char="•"/>
              <a:defRPr sz="5000" b="1">
                <a:latin typeface="Calibri"/>
                <a:ea typeface="Calibri"/>
                <a:cs typeface="Calibri"/>
                <a:sym typeface="Calibri"/>
              </a:defRPr>
            </a:pPr>
            <a:r>
              <a:t>Fysisk aktivitet og trening er det beste forebyggende tiltaket mot fall</a:t>
            </a:r>
          </a:p>
          <a:p>
            <a:pPr marL="635000" indent="-635000">
              <a:lnSpc>
                <a:spcPct val="94500"/>
              </a:lnSpc>
              <a:buClrTx/>
              <a:buSzPct val="123000"/>
              <a:buFontTx/>
              <a:buChar char="•"/>
              <a:defRPr sz="5000" b="1">
                <a:latin typeface="Calibri"/>
                <a:ea typeface="Calibri"/>
                <a:cs typeface="Calibri"/>
                <a:sym typeface="Calibri"/>
              </a:defRPr>
            </a:pPr>
            <a:r>
              <a:t>Trener du styrke, hjelper det til å bremse det aldersbestemte tapet av muskelmasse og styrke</a:t>
            </a:r>
            <a:br/>
            <a:endParaRPr/>
          </a:p>
          <a:p>
            <a:pPr marL="635000" indent="-635000">
              <a:lnSpc>
                <a:spcPct val="94500"/>
              </a:lnSpc>
              <a:buClrTx/>
              <a:buSzPct val="123000"/>
              <a:buFontTx/>
              <a:buChar char="•"/>
              <a:defRPr sz="5000" b="1">
                <a:latin typeface="Roboto"/>
                <a:ea typeface="Roboto"/>
                <a:cs typeface="Roboto"/>
                <a:sym typeface="Roboto"/>
              </a:defRPr>
            </a:pPr>
            <a:r>
              <a:rPr>
                <a:latin typeface="Calibri"/>
                <a:ea typeface="Calibri"/>
                <a:cs typeface="Calibri"/>
                <a:sym typeface="Calibri"/>
              </a:rPr>
              <a:t>Styrketrening er positivt for skjelettet, og det reduserer risikoen for beinskjørhet. </a:t>
            </a:r>
            <a:br>
              <a:rPr>
                <a:latin typeface="Calibri"/>
                <a:ea typeface="Calibri"/>
                <a:cs typeface="Calibri"/>
                <a:sym typeface="Calibri"/>
              </a:rPr>
            </a:br>
            <a:r>
              <a:rPr>
                <a:latin typeface="Calibri"/>
                <a:ea typeface="Calibri"/>
                <a:cs typeface="Calibri"/>
                <a:sym typeface="Calibri"/>
              </a:rPr>
              <a:t>Inkluderer du bevegelighetstrening og balansetrening i programmet, får du også en bedre holdning. </a:t>
            </a:r>
            <a:br>
              <a:rPr>
                <a:latin typeface="Calibri"/>
                <a:ea typeface="Calibri"/>
                <a:cs typeface="Calibri"/>
                <a:sym typeface="Calibri"/>
              </a:rPr>
            </a:br>
            <a:br>
              <a:rPr>
                <a:latin typeface="Calibri"/>
                <a:ea typeface="Calibri"/>
                <a:cs typeface="Calibri"/>
                <a:sym typeface="Calibri"/>
              </a:rPr>
            </a:b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Dette gir redusert risiko for å falle, økt fleksibilitet og økt bevegelsesradius.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Skjermbilde 2023-01-11 kl. 16.49.04.png" descr="Skjermbilde 2023-01-11 kl. 16.49.0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378" y="-865606"/>
            <a:ext cx="24526756" cy="146041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Off val="16847"/>
              </a:schemeClr>
            </a:gs>
            <a:gs pos="100000">
              <a:schemeClr val="accent1">
                <a:lumOff val="-13575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Budstikka 05-03-2024-1.pdf" descr="Budstikka 05-03-2024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318" y="-2715106"/>
            <a:ext cx="21379210" cy="302363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Case - Fallkurs i en idrettsklubb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Case - Fallkurs i en idrettsklubb</a:t>
            </a:r>
          </a:p>
        </p:txBody>
      </p:sp>
      <p:sp>
        <p:nvSpPr>
          <p:cNvPr id="220" name="Ippon judo &amp; BJJ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Ippon judo &amp; BJJ</a:t>
            </a:r>
          </a:p>
        </p:txBody>
      </p:sp>
      <p:sp>
        <p:nvSpPr>
          <p:cNvPr id="221" name="Foredrag BIR høstseminar - 19.oktober 2024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 u="sng"/>
            </a:pPr>
            <a:r>
              <a:t>Foredrag BIR høstseminar - 19.oktober 2024</a:t>
            </a:r>
          </a:p>
          <a:p>
            <a:endParaRPr/>
          </a:p>
          <a:p>
            <a:pPr>
              <a:defRPr b="1">
                <a:solidFill>
                  <a:schemeClr val="accent1">
                    <a:lumOff val="-13575"/>
                  </a:schemeClr>
                </a:solidFill>
              </a:defRPr>
            </a:pPr>
            <a:r>
              <a:t>Pål Herlofsen</a:t>
            </a:r>
          </a:p>
          <a:p>
            <a:pPr>
              <a:defRPr b="1">
                <a:solidFill>
                  <a:schemeClr val="accent1">
                    <a:lumOff val="-13575"/>
                  </a:schemeClr>
                </a:solidFill>
              </a:defRPr>
            </a:pPr>
            <a:r>
              <a:t>Geir Åstorp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..…"/>
          <p:cNvSpPr txBox="1"/>
          <p:nvPr/>
        </p:nvSpPr>
        <p:spPr>
          <a:xfrm>
            <a:off x="196453" y="-321953"/>
            <a:ext cx="24343048" cy="143599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5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.. </a:t>
            </a:r>
          </a:p>
          <a:p>
            <a:pPr algn="l" defTabSz="457200">
              <a:defRPr sz="5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Jeg synes kurset virker nyttig så langt. Utfordrer balansen, som er nyttig. Fallprøvene var morsomme, og mindre skummelt enn forventet med det behagelige underlaget. </a:t>
            </a:r>
          </a:p>
          <a:p>
            <a:pPr algn="l" defTabSz="457200">
              <a:defRPr sz="5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Det må nok terping til for å gjøre det riktig😄. Sees på tirsdag. </a:t>
            </a:r>
          </a:p>
          <a:p>
            <a:pPr algn="l" defTabSz="457200">
              <a:defRPr sz="5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Hilsen Jorunn </a:t>
            </a:r>
          </a:p>
          <a:p>
            <a:pPr algn="l" defTabSz="457200">
              <a:defRPr sz="5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l" defTabSz="457200">
              <a:defRPr sz="5200" b="1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Drammens tidene:</a:t>
            </a:r>
          </a:p>
          <a:p>
            <a:pPr algn="l" defTabSz="457200">
              <a:defRPr sz="5200">
                <a:solidFill>
                  <a:srgbClr val="292827"/>
                </a:solidFill>
                <a:uFill>
                  <a:solidFill>
                    <a:srgbClr val="292827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De siste seks ukene har det blitt arrangert kurs i falltrygghet i regi av Øvre Eiker idrettsråd. I følge Ingrid Hægstad (88) har det gitt henne sjokkerende resultater.</a:t>
            </a:r>
          </a:p>
          <a:p>
            <a:pPr algn="l" defTabSz="457200">
              <a:spcBef>
                <a:spcPts val="2500"/>
              </a:spcBef>
              <a:defRPr sz="5200">
                <a:solidFill>
                  <a:srgbClr val="292827"/>
                </a:solidFill>
                <a:uFill>
                  <a:solidFill>
                    <a:srgbClr val="292827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For bare noen år siden klarte ikke 88-åringen Ingrid Hægstad å reise seg opp uten hjelp eller noe å holde seg i. På sesongens tolvte og siste falltrygghetskurs slang hun seg ned og spratt opp lett som bare det.</a:t>
            </a:r>
          </a:p>
          <a:p>
            <a:pPr algn="l" defTabSz="457200">
              <a:spcBef>
                <a:spcPts val="2500"/>
              </a:spcBef>
              <a:defRPr sz="5200">
                <a:solidFill>
                  <a:srgbClr val="292827"/>
                </a:solidFill>
                <a:uFill>
                  <a:solidFill>
                    <a:srgbClr val="292827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– Vel, det nok litt å ta i, modererer Hægstad og fortsetter:</a:t>
            </a:r>
          </a:p>
          <a:p>
            <a:pPr algn="l" defTabSz="457200">
              <a:spcBef>
                <a:spcPts val="2500"/>
              </a:spcBef>
              <a:defRPr sz="5200" b="1">
                <a:solidFill>
                  <a:srgbClr val="292827"/>
                </a:solidFill>
                <a:uFill>
                  <a:solidFill>
                    <a:srgbClr val="292827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– Men jeg klarer å reise meg opp selv. Jeg er rett og slett litt sjokkert over det, det hadde jeg aldri trodd.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Skjermbilde 2024-10-14 kl. 14.22.29.png" descr="Skjermbilde 2024-10-14 kl. 14.22.2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55" y="1404382"/>
            <a:ext cx="23873491" cy="109072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Skjermbilde 2024-10-14 kl. 14.22.48.png" descr="Skjermbilde 2024-10-14 kl. 14.22.4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728" y="1565847"/>
            <a:ext cx="23847349" cy="107993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Budstikka 05-03-2024-1.pdf" descr="Budstikka 05-03-2024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4645" y="-1267770"/>
            <a:ext cx="11564558" cy="16355589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Statistik om fallolyckor fra Sverige…"/>
          <p:cNvSpPr txBox="1"/>
          <p:nvPr/>
        </p:nvSpPr>
        <p:spPr>
          <a:xfrm>
            <a:off x="854926" y="195112"/>
            <a:ext cx="15127943" cy="13325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150000"/>
              </a:lnSpc>
              <a:spcBef>
                <a:spcPts val="2100"/>
              </a:spcBef>
              <a:defRPr sz="5400" b="1" u="sng">
                <a:solidFill>
                  <a:srgbClr val="292E33"/>
                </a:solidFill>
              </a:defRPr>
            </a:pPr>
            <a:br/>
            <a:r>
              <a:t>Statistik om fallolyckor fra Sverige</a:t>
            </a:r>
          </a:p>
          <a:p>
            <a:pPr marL="457200" indent="-317500" algn="l" defTabSz="457200">
              <a:lnSpc>
                <a:spcPct val="150000"/>
              </a:lnSpc>
              <a:spcBef>
                <a:spcPts val="700"/>
              </a:spcBef>
              <a:buClr>
                <a:srgbClr val="5C6166"/>
              </a:buClr>
              <a:buSzPct val="123000"/>
              <a:buFont typeface="Helvetica Neue"/>
              <a:buChar char="•"/>
              <a:defRPr sz="4000">
                <a:solidFill>
                  <a:srgbClr val="5C6166"/>
                </a:solidFill>
              </a:defRPr>
            </a:pPr>
            <a:r>
              <a:t>270 000 fallolyckor per år</a:t>
            </a:r>
          </a:p>
          <a:p>
            <a:pPr marL="457200" indent="-317500" algn="l" defTabSz="457200">
              <a:lnSpc>
                <a:spcPct val="200000"/>
              </a:lnSpc>
              <a:spcBef>
                <a:spcPts val="700"/>
              </a:spcBef>
              <a:buClr>
                <a:srgbClr val="5C6166"/>
              </a:buClr>
              <a:buSzPct val="123000"/>
              <a:buFont typeface="Helvetica Neue"/>
              <a:buChar char="•"/>
              <a:defRPr sz="4000">
                <a:solidFill>
                  <a:srgbClr val="5C6166"/>
                </a:solidFill>
              </a:defRPr>
            </a:pPr>
            <a:r>
              <a:t>70 000 av dem kräver sjukhusvård</a:t>
            </a:r>
          </a:p>
          <a:p>
            <a:pPr marL="457200" indent="-317500" algn="l" defTabSz="457200">
              <a:lnSpc>
                <a:spcPct val="200000"/>
              </a:lnSpc>
              <a:spcBef>
                <a:spcPts val="700"/>
              </a:spcBef>
              <a:buClr>
                <a:srgbClr val="5C6166"/>
              </a:buClr>
              <a:buSzPct val="123000"/>
              <a:buFont typeface="Helvetica Neue"/>
              <a:buChar char="•"/>
              <a:defRPr sz="4000">
                <a:solidFill>
                  <a:srgbClr val="5C6166"/>
                </a:solidFill>
              </a:defRPr>
            </a:pPr>
            <a:r>
              <a:t>1 600 dödsfall per år orsakas av en fallolycka</a:t>
            </a:r>
          </a:p>
          <a:p>
            <a:pPr marL="457200" indent="-317500" algn="l" defTabSz="457200">
              <a:lnSpc>
                <a:spcPct val="200000"/>
              </a:lnSpc>
              <a:spcBef>
                <a:spcPts val="700"/>
              </a:spcBef>
              <a:buClr>
                <a:srgbClr val="5C6166"/>
              </a:buClr>
              <a:buSzPct val="123000"/>
              <a:buFont typeface="Helvetica Neue"/>
              <a:buChar char="•"/>
              <a:defRPr sz="4000">
                <a:solidFill>
                  <a:srgbClr val="5C6166"/>
                </a:solidFill>
              </a:defRPr>
            </a:pPr>
            <a:r>
              <a:t>25 miljarder per år kostar fallolyckorna samhället</a:t>
            </a:r>
          </a:p>
          <a:p>
            <a:pPr marL="457200" indent="-317500" algn="l" defTabSz="457200">
              <a:lnSpc>
                <a:spcPct val="200000"/>
              </a:lnSpc>
              <a:spcBef>
                <a:spcPts val="700"/>
              </a:spcBef>
              <a:buClr>
                <a:srgbClr val="5C6166"/>
              </a:buClr>
              <a:buSzPct val="123000"/>
              <a:buFont typeface="Helvetica Neue"/>
              <a:buChar char="•"/>
              <a:defRPr sz="4000">
                <a:solidFill>
                  <a:srgbClr val="5C6166"/>
                </a:solidFill>
              </a:defRPr>
            </a:pPr>
            <a:r>
              <a:t>40 % av alla allvarliga arbetsplatsolyckor är en fallolycka</a:t>
            </a:r>
          </a:p>
          <a:p>
            <a:pPr marL="457200" indent="-317500" algn="l" defTabSz="457200">
              <a:buClr>
                <a:srgbClr val="5C6166"/>
              </a:buClr>
              <a:buSzPct val="123000"/>
              <a:buFont typeface="Helvetica Neue"/>
              <a:buChar char="•"/>
              <a:defRPr sz="4000">
                <a:solidFill>
                  <a:srgbClr val="5C6166"/>
                </a:solidFill>
              </a:defRPr>
            </a:pPr>
            <a:r>
              <a:t>Ca 50 % av alla barn under 15 år faller någon gång så illa att det krävs läkarvård</a:t>
            </a:r>
            <a:br/>
            <a:br/>
            <a:endParaRPr/>
          </a:p>
          <a:p>
            <a:pPr algn="l" defTabSz="457200">
              <a:defRPr sz="4000">
                <a:solidFill>
                  <a:srgbClr val="5C6166"/>
                </a:solidFill>
              </a:defRPr>
            </a:pPr>
            <a:r>
              <a:t>Källor: MSB, Läkartidningen: 2019;116:FPDM och AFA Försäkring.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ittel 1"/>
          <p:cNvSpPr txBox="1">
            <a:spLocks noGrp="1"/>
          </p:cNvSpPr>
          <p:nvPr>
            <p:ph type="title"/>
          </p:nvPr>
        </p:nvSpPr>
        <p:spPr>
          <a:xfrm>
            <a:off x="2822536" y="2040542"/>
            <a:ext cx="18288001" cy="1982367"/>
          </a:xfrm>
          <a:prstGeom prst="rect">
            <a:avLst/>
          </a:prstGeom>
        </p:spPr>
        <p:txBody>
          <a:bodyPr/>
          <a:lstStyle>
            <a:lvl1pPr>
              <a:defRPr spc="-200"/>
            </a:lvl1pPr>
          </a:lstStyle>
          <a:p>
            <a:r>
              <a:t>Agenda:</a:t>
            </a:r>
          </a:p>
        </p:txBody>
      </p:sp>
      <p:sp>
        <p:nvSpPr>
          <p:cNvPr id="180" name="Plassholder for innhold 2"/>
          <p:cNvSpPr txBox="1">
            <a:spLocks noGrp="1"/>
          </p:cNvSpPr>
          <p:nvPr>
            <p:ph type="body" idx="1"/>
          </p:nvPr>
        </p:nvSpPr>
        <p:spPr>
          <a:xfrm>
            <a:off x="4019568" y="3676883"/>
            <a:ext cx="18288001" cy="9200897"/>
          </a:xfrm>
          <a:prstGeom prst="rect">
            <a:avLst/>
          </a:prstGeom>
        </p:spPr>
        <p:txBody>
          <a:bodyPr/>
          <a:lstStyle/>
          <a:p>
            <a:pPr marL="975359" indent="-975359" defTabSz="2438338">
              <a:lnSpc>
                <a:spcPct val="90000"/>
              </a:lnSpc>
              <a:spcBef>
                <a:spcPts val="4500"/>
              </a:spcBef>
              <a:defRPr sz="4800" b="1">
                <a:latin typeface="Calibri"/>
                <a:ea typeface="Calibri"/>
                <a:cs typeface="Calibri"/>
                <a:sym typeface="Calibri"/>
              </a:defRPr>
            </a:pPr>
            <a:endParaRPr sz="3600"/>
          </a:p>
          <a:p>
            <a:pPr marL="816580" indent="-816580" defTabSz="2438338">
              <a:lnSpc>
                <a:spcPct val="90000"/>
              </a:lnSpc>
              <a:spcBef>
                <a:spcPts val="4500"/>
              </a:spcBef>
              <a:defRPr sz="4800" b="1">
                <a:latin typeface="Calibri"/>
                <a:ea typeface="Calibri"/>
                <a:cs typeface="Calibri"/>
                <a:sym typeface="Calibri"/>
              </a:defRPr>
            </a:pPr>
            <a:r>
              <a:t>Bakgrunn for nødvendigheten av Fallkurs / statistikk</a:t>
            </a:r>
          </a:p>
          <a:p>
            <a:pPr marL="816580" indent="-816580" defTabSz="2438338">
              <a:lnSpc>
                <a:spcPct val="90000"/>
              </a:lnSpc>
              <a:spcBef>
                <a:spcPts val="4500"/>
              </a:spcBef>
              <a:defRPr sz="4800" b="1">
                <a:latin typeface="Calibri"/>
                <a:ea typeface="Calibri"/>
                <a:cs typeface="Calibri"/>
                <a:sym typeface="Calibri"/>
              </a:defRPr>
            </a:pPr>
            <a:r>
              <a:t>Hva består kurset av</a:t>
            </a:r>
          </a:p>
          <a:p>
            <a:pPr marL="816580" indent="-816580" defTabSz="2438338">
              <a:lnSpc>
                <a:spcPct val="90000"/>
              </a:lnSpc>
              <a:spcBef>
                <a:spcPts val="4500"/>
              </a:spcBef>
              <a:defRPr sz="4800" b="1">
                <a:latin typeface="Calibri"/>
                <a:ea typeface="Calibri"/>
                <a:cs typeface="Calibri"/>
                <a:sym typeface="Calibri"/>
              </a:defRPr>
            </a:pPr>
            <a:r>
              <a:t>Ansvar vi påtar oss / Instruktørkurs / kvalifisering</a:t>
            </a:r>
          </a:p>
          <a:p>
            <a:pPr marL="816580" indent="-816580" defTabSz="2438338">
              <a:lnSpc>
                <a:spcPct val="90000"/>
              </a:lnSpc>
              <a:spcBef>
                <a:spcPts val="4500"/>
              </a:spcBef>
              <a:defRPr sz="4800" b="1">
                <a:latin typeface="Calibri"/>
                <a:ea typeface="Calibri"/>
                <a:cs typeface="Calibri"/>
                <a:sym typeface="Calibri"/>
              </a:defRPr>
            </a:pPr>
            <a:r>
              <a:t>Hva gjør vi</a:t>
            </a:r>
          </a:p>
          <a:p>
            <a:pPr marL="816580" indent="-816580" defTabSz="2438338">
              <a:lnSpc>
                <a:spcPct val="90000"/>
              </a:lnSpc>
              <a:spcBef>
                <a:spcPts val="4500"/>
              </a:spcBef>
              <a:defRPr sz="4800" b="1">
                <a:latin typeface="Calibri"/>
                <a:ea typeface="Calibri"/>
                <a:cs typeface="Calibri"/>
                <a:sym typeface="Calibri"/>
              </a:defRPr>
            </a:pPr>
            <a:r>
              <a:t>Videosnutt fra Judo4Balance ( Svensk modell )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BMC Public Health…"/>
          <p:cNvSpPr txBox="1"/>
          <p:nvPr/>
        </p:nvSpPr>
        <p:spPr>
          <a:xfrm>
            <a:off x="2281840" y="1552755"/>
            <a:ext cx="21655172" cy="10610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b">
            <a:normAutofit/>
          </a:bodyPr>
          <a:lstStyle/>
          <a:p>
            <a:pPr defTabSz="2096971">
              <a:defRPr sz="7224" b="1"/>
            </a:pPr>
            <a:r>
              <a:rPr u="sng">
                <a:hlinkClick r:id="rId2"/>
              </a:rPr>
              <a:t>BMC Public Health</a:t>
            </a:r>
          </a:p>
          <a:p>
            <a:pPr defTabSz="2096971">
              <a:defRPr sz="7224" b="1"/>
            </a:pPr>
            <a:endParaRPr u="sng">
              <a:hlinkClick r:id="rId2"/>
            </a:endParaRPr>
          </a:p>
          <a:p>
            <a:pPr defTabSz="2096971">
              <a:defRPr sz="2064"/>
            </a:pPr>
            <a:endParaRPr u="sng">
              <a:hlinkClick r:id="rId2"/>
            </a:endParaRPr>
          </a:p>
          <a:p>
            <a:pPr algn="l" defTabSz="393192">
              <a:lnSpc>
                <a:spcPct val="120000"/>
              </a:lnSpc>
              <a:spcBef>
                <a:spcPts val="1300"/>
              </a:spcBef>
              <a:defRPr sz="6622">
                <a:solidFill>
                  <a:srgbClr val="1B3051"/>
                </a:solidFill>
              </a:defRPr>
            </a:pPr>
            <a:r>
              <a:t>A 10-week judo-based exercise programme improves physical functions such as:</a:t>
            </a:r>
            <a:br/>
            <a:r>
              <a:t>- Balance</a:t>
            </a:r>
            <a:br/>
            <a:r>
              <a:t>- Strength </a:t>
            </a:r>
            <a:br/>
            <a:r>
              <a:t>- Falling techniques in working age adults</a:t>
            </a:r>
          </a:p>
          <a:p>
            <a:pPr algn="l" defTabSz="393192">
              <a:spcBef>
                <a:spcPts val="1300"/>
              </a:spcBef>
              <a:defRPr sz="6622">
                <a:solidFill>
                  <a:srgbClr val="1B3051"/>
                </a:solidFill>
              </a:defRPr>
            </a:pPr>
            <a:endParaRPr/>
          </a:p>
          <a:p>
            <a:pPr algn="l" defTabSz="393192">
              <a:spcBef>
                <a:spcPts val="1300"/>
              </a:spcBef>
              <a:defRPr sz="3440">
                <a:solidFill>
                  <a:srgbClr val="1B3051"/>
                </a:solidFill>
              </a:defRPr>
            </a:pPr>
            <a:r>
              <a:t>17.april 2021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Ippon-Invitasjon falltreningskurs vinter-2023-A5.pdf" descr="Ippon-Invitasjon falltreningskurs vinter-2023-A5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9655" y="94232"/>
            <a:ext cx="16705060" cy="117918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Kursbevis ON.pdf" descr="Kursbevis ON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6461" y="141626"/>
            <a:ext cx="8748933" cy="123734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Drammens tidene - 20220606.pdf" descr="Drammens tidene - 20220606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5956" y="-674493"/>
            <a:ext cx="10727933" cy="151722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Tittel 1"/>
          <p:cNvSpPr txBox="1">
            <a:spLocks noGrp="1"/>
          </p:cNvSpPr>
          <p:nvPr>
            <p:ph type="title"/>
          </p:nvPr>
        </p:nvSpPr>
        <p:spPr>
          <a:xfrm>
            <a:off x="3035807" y="3035805"/>
            <a:ext cx="18288001" cy="1758615"/>
          </a:xfrm>
          <a:prstGeom prst="rect">
            <a:avLst/>
          </a:prstGeom>
        </p:spPr>
        <p:txBody>
          <a:bodyPr/>
          <a:lstStyle/>
          <a:p>
            <a:pPr marL="541324" indent="-541324" defTabSz="1353311">
              <a:lnSpc>
                <a:spcPct val="104999"/>
              </a:lnSpc>
              <a:spcBef>
                <a:spcPts val="1300"/>
              </a:spcBef>
              <a:defRPr sz="5328" spc="0">
                <a:latin typeface="Calibri"/>
                <a:ea typeface="Calibri"/>
                <a:cs typeface="Calibri"/>
                <a:sym typeface="Calibri"/>
              </a:defRPr>
            </a:pPr>
            <a:r>
              <a:t>Ett eksempel…..</a:t>
            </a:r>
            <a:br/>
            <a:endParaRPr/>
          </a:p>
        </p:txBody>
      </p:sp>
      <p:sp>
        <p:nvSpPr>
          <p:cNvPr id="241" name="Plassholder for innhold 2"/>
          <p:cNvSpPr txBox="1">
            <a:spLocks noGrp="1"/>
          </p:cNvSpPr>
          <p:nvPr>
            <p:ph type="body" idx="1"/>
          </p:nvPr>
        </p:nvSpPr>
        <p:spPr>
          <a:xfrm>
            <a:off x="3035807" y="4382530"/>
            <a:ext cx="18288001" cy="7815567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4000"/>
              </a:lnSpc>
              <a:defRPr sz="3600" b="1">
                <a:latin typeface="Arial"/>
                <a:ea typeface="Arial"/>
                <a:cs typeface="Arial"/>
                <a:sym typeface="Arial"/>
              </a:defRPr>
            </a:pPr>
            <a:r>
              <a:t>•</a:t>
            </a:r>
            <a:r>
              <a:rPr>
                <a:latin typeface="Calibri"/>
                <a:ea typeface="Calibri"/>
                <a:cs typeface="Calibri"/>
                <a:sym typeface="Calibri"/>
              </a:rPr>
              <a:t>Den alvorligste fallskaden blant eldre er lårhalsbrudd og en slik skade vil redusere  funksjonsnivået betydelig</a:t>
            </a:r>
          </a:p>
          <a:p>
            <a:pPr>
              <a:lnSpc>
                <a:spcPct val="84000"/>
              </a:lnSpc>
              <a:defRPr sz="3600" b="1">
                <a:latin typeface="Arial"/>
                <a:ea typeface="Arial"/>
                <a:cs typeface="Arial"/>
                <a:sym typeface="Arial"/>
              </a:defRPr>
            </a:pPr>
            <a:r>
              <a:t>•</a:t>
            </a:r>
            <a:r>
              <a:rPr>
                <a:latin typeface="Calibri"/>
                <a:ea typeface="Calibri"/>
                <a:cs typeface="Calibri"/>
                <a:sym typeface="Calibri"/>
              </a:rPr>
              <a:t>Rapporten Kostnader ved hoftebrudd hos eldre (hioa.no) viser at det første året utgjør gjennomsnittskostnaden som følge av et hoftebrudd vel 500.000, - kroner, fordelt på;</a:t>
            </a:r>
          </a:p>
          <a:p>
            <a:pPr>
              <a:lnSpc>
                <a:spcPct val="84000"/>
              </a:lnSpc>
              <a:defRPr sz="3600" b="1">
                <a:latin typeface="Arial"/>
                <a:ea typeface="Arial"/>
                <a:cs typeface="Arial"/>
                <a:sym typeface="Arial"/>
              </a:defRPr>
            </a:pPr>
            <a:r>
              <a:t>  • </a:t>
            </a:r>
            <a:r>
              <a:rPr>
                <a:latin typeface="Calibri"/>
                <a:ea typeface="Calibri"/>
                <a:cs typeface="Calibri"/>
                <a:sym typeface="Calibri"/>
              </a:rPr>
              <a:t>38 prosent er statens kostnader</a:t>
            </a:r>
          </a:p>
          <a:p>
            <a:pPr>
              <a:lnSpc>
                <a:spcPct val="84000"/>
              </a:lnSpc>
              <a:defRPr sz="3600" b="1">
                <a:latin typeface="Arial"/>
                <a:ea typeface="Arial"/>
                <a:cs typeface="Arial"/>
                <a:sym typeface="Arial"/>
              </a:defRPr>
            </a:pPr>
            <a:r>
              <a:t>  • </a:t>
            </a:r>
            <a:r>
              <a:rPr>
                <a:latin typeface="Calibri"/>
                <a:ea typeface="Calibri"/>
                <a:cs typeface="Calibri"/>
                <a:sym typeface="Calibri"/>
              </a:rPr>
              <a:t>50 prosent dekkes av kommunen</a:t>
            </a:r>
          </a:p>
          <a:p>
            <a:pPr>
              <a:lnSpc>
                <a:spcPct val="84000"/>
              </a:lnSpc>
              <a:defRPr sz="3600" b="1">
                <a:latin typeface="Arial"/>
                <a:ea typeface="Arial"/>
                <a:cs typeface="Arial"/>
                <a:sym typeface="Arial"/>
              </a:defRPr>
            </a:pPr>
            <a:r>
              <a:t>  • </a:t>
            </a:r>
            <a:r>
              <a:rPr>
                <a:latin typeface="Calibri"/>
                <a:ea typeface="Calibri"/>
                <a:cs typeface="Calibri"/>
                <a:sym typeface="Calibri"/>
              </a:rPr>
              <a:t>12 prosent er delte kostnader stat/kommune (rehabilitering)</a:t>
            </a:r>
          </a:p>
          <a:p>
            <a:pPr>
              <a:lnSpc>
                <a:spcPct val="84000"/>
              </a:lnSpc>
              <a:defRPr sz="3600" b="1">
                <a:latin typeface="Arial"/>
                <a:ea typeface="Arial"/>
                <a:cs typeface="Arial"/>
                <a:sym typeface="Arial"/>
              </a:defRPr>
            </a:pPr>
            <a:r>
              <a:t>•</a:t>
            </a:r>
            <a:r>
              <a:rPr>
                <a:latin typeface="Calibri"/>
                <a:ea typeface="Calibri"/>
                <a:cs typeface="Calibri"/>
                <a:sym typeface="Calibri"/>
              </a:rPr>
              <a:t>Etter 2 år er 32 prosent av pasientene døde. Mest sannsynlig øker totalkostnadene som følge av hoftebrudd for de gjenlevende til 800.000-1.000.000, -kr. I tillegg til direkte helsetjenestekostnader kommer kostnader i form av lidelse, redsel for nye fall, avhengighet, hjemmehjelp og tap av helserelatert livskvalitet for pasientene samt bidrag og støtte fra familie og venner.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IMG_0224.MOV" descr="IMG_0224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55" fill="hold"/>
                                        <p:tgtEl>
                                          <p:spTgt spid="1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82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Bilde" descr="Bil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5900" y="896316"/>
            <a:ext cx="14416964" cy="7568907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Kurset er tilrettelagt for de over 60.…"/>
          <p:cNvSpPr txBox="1">
            <a:spLocks noGrp="1"/>
          </p:cNvSpPr>
          <p:nvPr>
            <p:ph type="body" sz="half" idx="1"/>
          </p:nvPr>
        </p:nvSpPr>
        <p:spPr>
          <a:xfrm>
            <a:off x="456076" y="515067"/>
            <a:ext cx="9180249" cy="12356786"/>
          </a:xfrm>
          <a:prstGeom prst="rect">
            <a:avLst/>
          </a:prstGeom>
        </p:spPr>
        <p:txBody>
          <a:bodyPr lIns="91439" tIns="91439" rIns="91439" bIns="91439"/>
          <a:lstStyle/>
          <a:p>
            <a:pPr marL="590550" indent="-590550" defTabSz="418109">
              <a:lnSpc>
                <a:spcPct val="100000"/>
              </a:lnSpc>
              <a:spcBef>
                <a:spcPts val="1100"/>
              </a:spcBef>
              <a:tabLst>
                <a:tab pos="419100" algn="l"/>
                <a:tab pos="838200" algn="l"/>
                <a:tab pos="1270000" algn="l"/>
                <a:tab pos="1689100" algn="l"/>
                <a:tab pos="2120900" algn="l"/>
                <a:tab pos="2540000" algn="l"/>
                <a:tab pos="2971800" algn="l"/>
                <a:tab pos="3390900" algn="l"/>
                <a:tab pos="3822700" algn="l"/>
                <a:tab pos="4241800" algn="l"/>
                <a:tab pos="4673600" algn="l"/>
                <a:tab pos="5092700" algn="l"/>
                <a:tab pos="5524500" algn="l"/>
                <a:tab pos="5664200" algn="l"/>
              </a:tabLst>
              <a:defRPr sz="5766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Kurset er tilrettelagt for de over 60. </a:t>
            </a:r>
          </a:p>
          <a:p>
            <a:pPr marL="590550" indent="-590550" defTabSz="418109">
              <a:lnSpc>
                <a:spcPct val="100000"/>
              </a:lnSpc>
              <a:spcBef>
                <a:spcPts val="1100"/>
              </a:spcBef>
              <a:tabLst>
                <a:tab pos="419100" algn="l"/>
                <a:tab pos="838200" algn="l"/>
                <a:tab pos="1270000" algn="l"/>
                <a:tab pos="1689100" algn="l"/>
                <a:tab pos="2120900" algn="l"/>
                <a:tab pos="2540000" algn="l"/>
                <a:tab pos="2971800" algn="l"/>
                <a:tab pos="3390900" algn="l"/>
                <a:tab pos="3822700" algn="l"/>
                <a:tab pos="4241800" algn="l"/>
                <a:tab pos="4673600" algn="l"/>
                <a:tab pos="5092700" algn="l"/>
                <a:tab pos="5524500" algn="l"/>
                <a:tab pos="5664200" algn="l"/>
              </a:tabLst>
              <a:defRPr sz="5766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L="590550" indent="-590550" defTabSz="418109">
              <a:lnSpc>
                <a:spcPct val="100000"/>
              </a:lnSpc>
              <a:spcBef>
                <a:spcPts val="1100"/>
              </a:spcBef>
              <a:tabLst>
                <a:tab pos="419100" algn="l"/>
                <a:tab pos="838200" algn="l"/>
                <a:tab pos="1270000" algn="l"/>
                <a:tab pos="1689100" algn="l"/>
                <a:tab pos="2120900" algn="l"/>
                <a:tab pos="2540000" algn="l"/>
                <a:tab pos="2971800" algn="l"/>
                <a:tab pos="3390900" algn="l"/>
                <a:tab pos="3822700" algn="l"/>
                <a:tab pos="4241800" algn="l"/>
                <a:tab pos="4673600" algn="l"/>
                <a:tab pos="5092700" algn="l"/>
                <a:tab pos="5524500" algn="l"/>
                <a:tab pos="5664200" algn="l"/>
              </a:tabLst>
              <a:defRPr sz="5766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Men også yngre i nær relasjon til aldersgruppen kan være med på kurset. </a:t>
            </a:r>
            <a:br/>
            <a:endParaRPr/>
          </a:p>
          <a:p>
            <a:pPr marL="708659" indent="-708659" defTabSz="418109">
              <a:lnSpc>
                <a:spcPct val="100000"/>
              </a:lnSpc>
              <a:spcBef>
                <a:spcPts val="1100"/>
              </a:spcBef>
              <a:tabLst>
                <a:tab pos="419100" algn="l"/>
                <a:tab pos="838200" algn="l"/>
                <a:tab pos="1270000" algn="l"/>
                <a:tab pos="1689100" algn="l"/>
                <a:tab pos="2120900" algn="l"/>
                <a:tab pos="2540000" algn="l"/>
                <a:tab pos="2971800" algn="l"/>
                <a:tab pos="3390900" algn="l"/>
                <a:tab pos="3822700" algn="l"/>
                <a:tab pos="4241800" algn="l"/>
                <a:tab pos="4673600" algn="l"/>
                <a:tab pos="5092700" algn="l"/>
                <a:tab pos="5524500" algn="l"/>
                <a:tab pos="5664200" algn="l"/>
              </a:tabLst>
              <a:defRPr sz="5766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Kurset vil gå over 12 ganger tirsdager og torsdager.</a:t>
            </a:r>
            <a:br/>
            <a:br/>
            <a:r>
              <a:t> </a:t>
            </a:r>
          </a:p>
          <a:p>
            <a:pPr marL="708659" indent="-708659" defTabSz="418109">
              <a:lnSpc>
                <a:spcPct val="100000"/>
              </a:lnSpc>
              <a:spcBef>
                <a:spcPts val="1100"/>
              </a:spcBef>
              <a:tabLst>
                <a:tab pos="419100" algn="l"/>
                <a:tab pos="838200" algn="l"/>
                <a:tab pos="1270000" algn="l"/>
                <a:tab pos="1689100" algn="l"/>
                <a:tab pos="2120900" algn="l"/>
                <a:tab pos="2540000" algn="l"/>
                <a:tab pos="2971800" algn="l"/>
                <a:tab pos="3390900" algn="l"/>
                <a:tab pos="3822700" algn="l"/>
                <a:tab pos="4241800" algn="l"/>
                <a:tab pos="4673600" algn="l"/>
                <a:tab pos="5092700" algn="l"/>
                <a:tab pos="5524500" algn="l"/>
                <a:tab pos="5664200" algn="l"/>
              </a:tabLst>
              <a:defRPr sz="5766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Det er lagt opp til praktisk trening fra første time.</a:t>
            </a:r>
          </a:p>
        </p:txBody>
      </p:sp>
      <p:sp>
        <p:nvSpPr>
          <p:cNvPr id="186" name="Falltrygghetskurs senior  Målgruppe: Aldersgruppen 60 år eller eldre"/>
          <p:cNvSpPr txBox="1"/>
          <p:nvPr/>
        </p:nvSpPr>
        <p:spPr>
          <a:xfrm>
            <a:off x="9829317" y="9276008"/>
            <a:ext cx="14330131" cy="3591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normAutofit/>
          </a:bodyPr>
          <a:lstStyle/>
          <a:p>
            <a:pPr defTabSz="449580">
              <a:spcBef>
                <a:spcPts val="12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096000" algn="l"/>
              </a:tabLst>
              <a:defRPr sz="6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u="sng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Falltrygghetskurs senior</a:t>
            </a:r>
            <a:br>
              <a:rPr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</a:br>
            <a:br>
              <a:rPr sz="100"/>
            </a:br>
            <a:r>
              <a:t>Målgruppe: Aldersgruppen 60 år eller eldre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tel 1"/>
          <p:cNvSpPr txBox="1">
            <a:spLocks noGrp="1"/>
          </p:cNvSpPr>
          <p:nvPr>
            <p:ph type="title"/>
          </p:nvPr>
        </p:nvSpPr>
        <p:spPr>
          <a:xfrm>
            <a:off x="2443388" y="1756181"/>
            <a:ext cx="18288001" cy="2189159"/>
          </a:xfrm>
          <a:prstGeom prst="rect">
            <a:avLst/>
          </a:prstGeom>
        </p:spPr>
        <p:txBody>
          <a:bodyPr/>
          <a:lstStyle>
            <a:lvl1pPr>
              <a:defRPr u="sng" spc="-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r>
              <a:t>I Falltrygghetskurs vektlegges</a:t>
            </a:r>
          </a:p>
        </p:txBody>
      </p:sp>
      <p:sp>
        <p:nvSpPr>
          <p:cNvPr id="189" name="Plassholder for innhold 2"/>
          <p:cNvSpPr txBox="1">
            <a:spLocks noGrp="1"/>
          </p:cNvSpPr>
          <p:nvPr>
            <p:ph type="body" idx="1"/>
          </p:nvPr>
        </p:nvSpPr>
        <p:spPr>
          <a:xfrm>
            <a:off x="1756181" y="3325670"/>
            <a:ext cx="18288001" cy="9685327"/>
          </a:xfrm>
          <a:prstGeom prst="rect">
            <a:avLst/>
          </a:prstGeom>
        </p:spPr>
        <p:txBody>
          <a:bodyPr/>
          <a:lstStyle/>
          <a:p>
            <a:pPr marL="716889" indent="-716889" defTabSz="1792223">
              <a:spcBef>
                <a:spcPts val="1700"/>
              </a:spcBef>
              <a:defRPr sz="6174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marL="716889" indent="-716889" defTabSz="1792223">
              <a:spcBef>
                <a:spcPts val="1700"/>
              </a:spcBef>
              <a:defRPr sz="6174" b="1">
                <a:latin typeface="Calibri"/>
                <a:ea typeface="Calibri"/>
                <a:cs typeface="Calibri"/>
                <a:sym typeface="Calibri"/>
              </a:defRPr>
            </a:pPr>
            <a:r>
              <a:t>Balansetrening</a:t>
            </a:r>
            <a:br/>
            <a:endParaRPr/>
          </a:p>
          <a:p>
            <a:pPr marL="716889" indent="-716889" defTabSz="1792223">
              <a:spcBef>
                <a:spcPts val="1700"/>
              </a:spcBef>
              <a:defRPr sz="6174" b="1"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Calibri"/>
                <a:ea typeface="Calibri"/>
                <a:cs typeface="Calibri"/>
                <a:sym typeface="Calibri"/>
              </a:rPr>
              <a:t>Styrketrening</a:t>
            </a:r>
            <a:br>
              <a:rPr>
                <a:latin typeface="Calibri"/>
                <a:ea typeface="Calibri"/>
                <a:cs typeface="Calibri"/>
                <a:sym typeface="Calibri"/>
              </a:rPr>
            </a:b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1075334" lvl="1" indent="-716889" defTabSz="1792223">
              <a:spcBef>
                <a:spcPts val="1700"/>
              </a:spcBef>
              <a:buSzPct val="100000"/>
              <a:buChar char="+"/>
              <a:defRPr sz="6174" b="1"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Calibri"/>
                <a:ea typeface="Calibri"/>
                <a:cs typeface="Calibri"/>
                <a:sym typeface="Calibri"/>
              </a:rPr>
              <a:t>Falltrening</a:t>
            </a:r>
            <a:br>
              <a:rPr>
                <a:latin typeface="Calibri"/>
                <a:ea typeface="Calibri"/>
                <a:cs typeface="Calibri"/>
                <a:sym typeface="Calibri"/>
              </a:rPr>
            </a:br>
            <a:r>
              <a:rPr>
                <a:latin typeface="Calibri"/>
                <a:ea typeface="Calibri"/>
                <a:cs typeface="Calibri"/>
                <a:sym typeface="Calibri"/>
              </a:rPr>
              <a:t>     - Forover</a:t>
            </a:r>
            <a:br>
              <a:rPr>
                <a:latin typeface="Calibri"/>
                <a:ea typeface="Calibri"/>
                <a:cs typeface="Calibri"/>
                <a:sym typeface="Calibri"/>
              </a:rPr>
            </a:br>
            <a:r>
              <a:rPr>
                <a:latin typeface="Calibri"/>
                <a:ea typeface="Calibri"/>
                <a:cs typeface="Calibri"/>
                <a:sym typeface="Calibri"/>
              </a:rPr>
              <a:t>     - Bakover</a:t>
            </a:r>
            <a:br>
              <a:rPr>
                <a:latin typeface="Calibri"/>
                <a:ea typeface="Calibri"/>
                <a:cs typeface="Calibri"/>
                <a:sym typeface="Calibri"/>
              </a:rPr>
            </a:br>
            <a:r>
              <a:rPr>
                <a:latin typeface="Calibri"/>
                <a:ea typeface="Calibri"/>
                <a:cs typeface="Calibri"/>
                <a:sym typeface="Calibri"/>
              </a:rPr>
              <a:t>     - Sidelengs</a:t>
            </a:r>
          </a:p>
        </p:txBody>
      </p:sp>
      <p:pic>
        <p:nvPicPr>
          <p:cNvPr id="190" name="IMG_0205.jpeg" descr="IMG_020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2249" y="4768779"/>
            <a:ext cx="13161862" cy="98713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ittel 1"/>
          <p:cNvSpPr txBox="1">
            <a:spLocks noGrp="1"/>
          </p:cNvSpPr>
          <p:nvPr>
            <p:ph type="title"/>
          </p:nvPr>
        </p:nvSpPr>
        <p:spPr>
          <a:xfrm>
            <a:off x="1590303" y="1566606"/>
            <a:ext cx="18288001" cy="2440426"/>
          </a:xfrm>
          <a:prstGeom prst="rect">
            <a:avLst/>
          </a:prstGeom>
        </p:spPr>
        <p:txBody>
          <a:bodyPr/>
          <a:lstStyle>
            <a:lvl1pPr>
              <a:defRPr u="sng" spc="-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r>
              <a:t>Fallulykker</a:t>
            </a:r>
          </a:p>
        </p:txBody>
      </p:sp>
      <p:sp>
        <p:nvSpPr>
          <p:cNvPr id="193" name="Plassholder for innhold 2"/>
          <p:cNvSpPr txBox="1">
            <a:spLocks noGrp="1"/>
          </p:cNvSpPr>
          <p:nvPr>
            <p:ph type="body" idx="1"/>
          </p:nvPr>
        </p:nvSpPr>
        <p:spPr>
          <a:xfrm>
            <a:off x="1590303" y="3325443"/>
            <a:ext cx="18288001" cy="9898687"/>
          </a:xfrm>
          <a:prstGeom prst="rect">
            <a:avLst/>
          </a:prstGeom>
        </p:spPr>
        <p:txBody>
          <a:bodyPr/>
          <a:lstStyle/>
          <a:p>
            <a:pPr>
              <a:defRPr sz="6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>
              <a:defRPr sz="6400" b="1">
                <a:latin typeface="Calibri"/>
                <a:ea typeface="Calibri"/>
                <a:cs typeface="Calibri"/>
                <a:sym typeface="Calibri"/>
              </a:defRPr>
            </a:pPr>
            <a:r>
              <a:t>1/3 av de over 65 år faller hvert år </a:t>
            </a:r>
            <a:br/>
            <a:r>
              <a:t>Halvparten av de over 80 år</a:t>
            </a:r>
            <a:br/>
            <a:r>
              <a:t>Halvparten av disse faller flere ganger</a:t>
            </a:r>
            <a:br/>
            <a:endParaRPr/>
          </a:p>
          <a:p>
            <a:pPr>
              <a:defRPr sz="6400" b="1"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Calibri"/>
                <a:ea typeface="Calibri"/>
                <a:cs typeface="Calibri"/>
                <a:sym typeface="Calibri"/>
              </a:rPr>
              <a:t>Ett av 10 fall resulterer i alvorlig skader, </a:t>
            </a:r>
            <a:br>
              <a:rPr>
                <a:latin typeface="Calibri"/>
                <a:ea typeface="Calibri"/>
                <a:cs typeface="Calibri"/>
                <a:sym typeface="Calibri"/>
              </a:rPr>
            </a:br>
            <a:r>
              <a:rPr>
                <a:latin typeface="Calibri"/>
                <a:ea typeface="Calibri"/>
                <a:cs typeface="Calibri"/>
                <a:sym typeface="Calibri"/>
              </a:rPr>
              <a:t>dette være seg lårhals brudd, hoftebrudd, </a:t>
            </a:r>
            <a:br>
              <a:rPr>
                <a:latin typeface="Calibri"/>
                <a:ea typeface="Calibri"/>
                <a:cs typeface="Calibri"/>
                <a:sym typeface="Calibri"/>
              </a:rPr>
            </a:br>
            <a:r>
              <a:rPr>
                <a:latin typeface="Calibri"/>
                <a:ea typeface="Calibri"/>
                <a:cs typeface="Calibri"/>
                <a:sym typeface="Calibri"/>
              </a:rPr>
              <a:t>subdurale hematomer  og/eller bløtdelsskader.</a:t>
            </a:r>
          </a:p>
        </p:txBody>
      </p:sp>
      <p:pic>
        <p:nvPicPr>
          <p:cNvPr id="194" name="Skjermbilde 2024-10-10 kl. 21.45.55.png" descr="Skjermbilde 2024-10-10 kl. 21.45.5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43999" y="1487591"/>
            <a:ext cx="7650245" cy="87023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ittel 1"/>
          <p:cNvSpPr txBox="1">
            <a:spLocks noGrp="1"/>
          </p:cNvSpPr>
          <p:nvPr>
            <p:ph type="title"/>
          </p:nvPr>
        </p:nvSpPr>
        <p:spPr>
          <a:xfrm>
            <a:off x="2099182" y="1566606"/>
            <a:ext cx="17779122" cy="1732268"/>
          </a:xfrm>
          <a:prstGeom prst="rect">
            <a:avLst/>
          </a:prstGeom>
        </p:spPr>
        <p:txBody>
          <a:bodyPr/>
          <a:lstStyle>
            <a:lvl1pPr>
              <a:defRPr u="sng" spc="-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r>
              <a:t>Brudd</a:t>
            </a:r>
          </a:p>
        </p:txBody>
      </p:sp>
      <p:sp>
        <p:nvSpPr>
          <p:cNvPr id="197" name="Plassholder for innhold 2"/>
          <p:cNvSpPr txBox="1">
            <a:spLocks noGrp="1"/>
          </p:cNvSpPr>
          <p:nvPr>
            <p:ph type="body" idx="1"/>
          </p:nvPr>
        </p:nvSpPr>
        <p:spPr>
          <a:xfrm>
            <a:off x="1471819" y="2209586"/>
            <a:ext cx="21440362" cy="11124610"/>
          </a:xfrm>
          <a:prstGeom prst="rect">
            <a:avLst/>
          </a:prstGeom>
        </p:spPr>
        <p:txBody>
          <a:bodyPr/>
          <a:lstStyle/>
          <a:p>
            <a:pPr marL="548639" indent="-548639" defTabSz="1371600">
              <a:spcBef>
                <a:spcPts val="1300"/>
              </a:spcBef>
              <a:defRPr sz="4725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marL="600075" indent="-600075" defTabSz="342900">
              <a:lnSpc>
                <a:spcPct val="100000"/>
              </a:lnSpc>
              <a:spcBef>
                <a:spcPts val="0"/>
              </a:spcBef>
              <a:buClrTx/>
              <a:buSzPct val="40000"/>
              <a:buFontTx/>
              <a:buBlip>
                <a:blip r:embed="rId2"/>
              </a:buBlip>
              <a:defRPr sz="4725" b="1">
                <a:latin typeface="Times Roman"/>
                <a:ea typeface="Times Roman"/>
                <a:cs typeface="Times Roman"/>
                <a:sym typeface="Times Roman"/>
              </a:defRPr>
            </a:pPr>
            <a:r>
              <a:t>I Norge skjer et nytt hoftebrudd omtrent hver time  </a:t>
            </a:r>
            <a:br/>
            <a:r>
              <a:t>Vi har ca.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9000 pr. år</a:t>
            </a:r>
            <a:r>
              <a:t> hoftebrudd og</a:t>
            </a:r>
            <a:br/>
            <a:r>
              <a:t> </a:t>
            </a:r>
            <a:br/>
            <a:endParaRPr sz="2625"/>
          </a:p>
          <a:p>
            <a:pPr marL="600075" indent="-600075" defTabSz="342900">
              <a:lnSpc>
                <a:spcPct val="100000"/>
              </a:lnSpc>
              <a:spcBef>
                <a:spcPts val="0"/>
              </a:spcBef>
              <a:buClrTx/>
              <a:buSzPct val="40000"/>
              <a:buFontTx/>
              <a:buBlip>
                <a:blip r:embed="rId2"/>
              </a:buBlip>
              <a:defRPr sz="4725" b="1">
                <a:latin typeface="Times Roman"/>
                <a:ea typeface="Times Roman"/>
                <a:cs typeface="Times Roman"/>
                <a:sym typeface="Times Roman"/>
              </a:defRPr>
            </a:pPr>
            <a:r>
              <a:t>Vi har ca.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16 000 pr. år</a:t>
            </a:r>
            <a:r>
              <a:t> underarmsbrudd</a:t>
            </a:r>
          </a:p>
          <a:p>
            <a:pPr marL="600075" indent="-600075" defTabSz="342900">
              <a:lnSpc>
                <a:spcPct val="100000"/>
              </a:lnSpc>
              <a:spcBef>
                <a:spcPts val="0"/>
              </a:spcBef>
              <a:buClrTx/>
              <a:buSzPct val="40000"/>
              <a:buFontTx/>
              <a:buBlip>
                <a:blip r:embed="rId2"/>
              </a:buBlip>
              <a:defRPr sz="4725" b="1"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 marL="600075" indent="-600075" defTabSz="342900">
              <a:lnSpc>
                <a:spcPct val="100000"/>
              </a:lnSpc>
              <a:spcBef>
                <a:spcPts val="0"/>
              </a:spcBef>
              <a:buClrTx/>
              <a:buSzPct val="40000"/>
              <a:buFontTx/>
              <a:buBlip>
                <a:blip r:embed="rId2"/>
              </a:buBlip>
              <a:defRPr sz="4725" b="1"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 marL="600075" indent="-600075" defTabSz="342900">
              <a:lnSpc>
                <a:spcPct val="100000"/>
              </a:lnSpc>
              <a:spcBef>
                <a:spcPts val="0"/>
              </a:spcBef>
              <a:buClrTx/>
              <a:buSzPct val="40000"/>
              <a:buFontTx/>
              <a:buBlip>
                <a:blip r:embed="rId2"/>
              </a:buBlip>
              <a:defRPr sz="4725" b="1"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 marL="600075" indent="-600075" defTabSz="342900">
              <a:lnSpc>
                <a:spcPct val="100000"/>
              </a:lnSpc>
              <a:spcBef>
                <a:spcPts val="0"/>
              </a:spcBef>
              <a:buClrTx/>
              <a:buSzPct val="40000"/>
              <a:buFontTx/>
              <a:buBlip>
                <a:blip r:embed="rId2"/>
              </a:buBlip>
              <a:defRPr sz="4725" b="1"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 marL="0" indent="0" defTabSz="3429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625" b="1"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 marL="0" indent="0" defTabSz="3429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625" b="1"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 marL="0" indent="0" defTabSz="3429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625" b="1"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 marL="0" indent="0" defTabSz="3429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625" b="1"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 marL="0" indent="0" defTabSz="3429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625" b="1"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 marL="0" indent="0" defTabSz="3429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625" b="1"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 marL="0" indent="0" defTabSz="3429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625" b="1"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 marL="0" indent="0" defTabSz="3429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625" b="1">
                <a:latin typeface="Times Roman"/>
                <a:ea typeface="Times Roman"/>
                <a:cs typeface="Times Roman"/>
                <a:sym typeface="Times Roman"/>
              </a:defRPr>
            </a:pPr>
            <a:endParaRPr b="0">
              <a:latin typeface="Helvetica"/>
              <a:ea typeface="Helvetica"/>
              <a:cs typeface="Helvetica"/>
              <a:sym typeface="Helvetica"/>
            </a:endParaRPr>
          </a:p>
          <a:p>
            <a:pPr marL="600075" indent="-600075" defTabSz="342900">
              <a:lnSpc>
                <a:spcPct val="100000"/>
              </a:lnSpc>
              <a:spcBef>
                <a:spcPts val="0"/>
              </a:spcBef>
              <a:buClrTx/>
              <a:buSzPct val="40000"/>
              <a:buFontTx/>
              <a:buBlip>
                <a:blip r:embed="rId2"/>
              </a:buBlip>
              <a:defRPr sz="4725" b="1">
                <a:latin typeface="Times Roman"/>
                <a:ea typeface="Times Roman"/>
                <a:cs typeface="Times Roman"/>
                <a:sym typeface="Times Roman"/>
              </a:defRPr>
            </a:pPr>
            <a:r>
              <a:t>Prognosen er stigende</a:t>
            </a:r>
          </a:p>
        </p:txBody>
      </p:sp>
      <p:pic>
        <p:nvPicPr>
          <p:cNvPr id="198" name="Skjermbilde 2024-10-18 kl. 12.43.20.png" descr="Skjermbilde 2024-10-18 kl. 12.43.2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72471" y="4888225"/>
            <a:ext cx="8829943" cy="77650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Skjermbilde 2024-10-18 kl. 12.48.00.png" descr="Skjermbilde 2024-10-18 kl. 12.48.0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5988" y="6917915"/>
            <a:ext cx="8119489" cy="51748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ittel 1"/>
          <p:cNvSpPr txBox="1">
            <a:spLocks noGrp="1"/>
          </p:cNvSpPr>
          <p:nvPr>
            <p:ph type="title"/>
          </p:nvPr>
        </p:nvSpPr>
        <p:spPr>
          <a:xfrm>
            <a:off x="1803574" y="1614000"/>
            <a:ext cx="18288001" cy="2478776"/>
          </a:xfrm>
          <a:prstGeom prst="rect">
            <a:avLst/>
          </a:prstGeom>
        </p:spPr>
        <p:txBody>
          <a:bodyPr/>
          <a:lstStyle>
            <a:lvl1pPr>
              <a:defRPr u="sng" spc="-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r>
              <a:t>Konsekvenser av fall</a:t>
            </a:r>
          </a:p>
        </p:txBody>
      </p:sp>
      <p:sp>
        <p:nvSpPr>
          <p:cNvPr id="202" name="Plassholder for innhold 2"/>
          <p:cNvSpPr txBox="1">
            <a:spLocks noGrp="1"/>
          </p:cNvSpPr>
          <p:nvPr>
            <p:ph type="body" idx="1"/>
          </p:nvPr>
        </p:nvSpPr>
        <p:spPr>
          <a:xfrm>
            <a:off x="1633394" y="4028002"/>
            <a:ext cx="20769352" cy="9220792"/>
          </a:xfrm>
          <a:prstGeom prst="rect">
            <a:avLst/>
          </a:prstGeom>
        </p:spPr>
        <p:txBody>
          <a:bodyPr/>
          <a:lstStyle/>
          <a:p>
            <a:pPr>
              <a:defRPr sz="5800" b="1"/>
            </a:pPr>
            <a:r>
              <a:t>Fall er den tiende viktigste årsaken til dødsfall og sjette viktigste årsak til helsetap i Norge.</a:t>
            </a:r>
            <a:br/>
            <a:endParaRPr/>
          </a:p>
          <a:p>
            <a:pPr>
              <a:defRPr sz="5800" b="1"/>
            </a:pPr>
            <a:r>
              <a:t>Fall utgjør nesten halvparten av alle årlige ulykkes- dødsfall.</a:t>
            </a:r>
            <a:br/>
            <a:endParaRPr/>
          </a:p>
          <a:p>
            <a:pPr>
              <a:defRPr sz="5800" b="1"/>
            </a:pPr>
            <a:r>
              <a:t>40% av sykehjems innleggelser kommer i etterkant av fallskader.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Den alvorligste fallskaden blant eldre er lårhalsbrudd og hoftebrudd…"/>
          <p:cNvSpPr txBox="1">
            <a:spLocks noGrp="1"/>
          </p:cNvSpPr>
          <p:nvPr>
            <p:ph type="body" idx="1"/>
          </p:nvPr>
        </p:nvSpPr>
        <p:spPr>
          <a:xfrm>
            <a:off x="356604" y="3071184"/>
            <a:ext cx="20708005" cy="9619699"/>
          </a:xfrm>
          <a:prstGeom prst="rect">
            <a:avLst/>
          </a:prstGeom>
        </p:spPr>
        <p:txBody>
          <a:bodyPr lIns="91439" tIns="91439" rIns="91439" bIns="91439"/>
          <a:lstStyle/>
          <a:p>
            <a:pPr marL="687628" indent="-687628" defTabSz="1719072">
              <a:lnSpc>
                <a:spcPct val="84000"/>
              </a:lnSpc>
              <a:spcBef>
                <a:spcPts val="1600"/>
              </a:spcBef>
              <a:buClr>
                <a:srgbClr val="3372DD"/>
              </a:buClr>
              <a:buSzPct val="100000"/>
              <a:buFont typeface="Helvetica"/>
              <a:buChar char="+"/>
              <a:defRPr sz="5546" b="1"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Calibri"/>
                <a:ea typeface="Calibri"/>
                <a:cs typeface="Calibri"/>
                <a:sym typeface="Calibri"/>
              </a:rPr>
              <a:t>Den alvorligste fallskaden blant eldre er lårhalsbrudd og hoftebrudd</a:t>
            </a:r>
            <a:br>
              <a:rPr>
                <a:latin typeface="Calibri"/>
                <a:ea typeface="Calibri"/>
                <a:cs typeface="Calibri"/>
                <a:sym typeface="Calibri"/>
              </a:rPr>
            </a:b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687628" indent="-687628" defTabSz="1719072">
              <a:lnSpc>
                <a:spcPct val="84000"/>
              </a:lnSpc>
              <a:spcBef>
                <a:spcPts val="1600"/>
              </a:spcBef>
              <a:buClr>
                <a:srgbClr val="3372DD"/>
              </a:buClr>
              <a:buSzPct val="100000"/>
              <a:buFont typeface="Helvetica"/>
              <a:buChar char="+"/>
              <a:defRPr sz="5546" b="1"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Calibri"/>
                <a:ea typeface="Calibri"/>
                <a:cs typeface="Calibri"/>
                <a:sym typeface="Calibri"/>
              </a:rPr>
              <a:t>Kostnader ved hoftebrudd hos eldre er </a:t>
            </a:r>
            <a:br>
              <a:rPr>
                <a:latin typeface="Calibri"/>
                <a:ea typeface="Calibri"/>
                <a:cs typeface="Calibri"/>
                <a:sym typeface="Calibri"/>
              </a:rPr>
            </a:br>
            <a:r>
              <a:rPr>
                <a:latin typeface="Calibri"/>
                <a:ea typeface="Calibri"/>
                <a:cs typeface="Calibri"/>
                <a:sym typeface="Calibri"/>
              </a:rPr>
              <a:t>gjennomsnittskostnaden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1/2 milion kr.</a:t>
            </a:r>
          </a:p>
          <a:p>
            <a:pPr marL="0" lvl="3" indent="1289303" defTabSz="1719072">
              <a:lnSpc>
                <a:spcPct val="84000"/>
              </a:lnSpc>
              <a:spcBef>
                <a:spcPts val="1600"/>
              </a:spcBef>
              <a:buSzTx/>
              <a:buNone/>
              <a:defRPr sz="5546" b="1">
                <a:latin typeface="Arial"/>
                <a:ea typeface="Arial"/>
                <a:cs typeface="Arial"/>
                <a:sym typeface="Arial"/>
              </a:defRPr>
            </a:pPr>
            <a:r>
              <a:t>  • </a:t>
            </a:r>
            <a:r>
              <a:rPr>
                <a:latin typeface="Calibri"/>
                <a:ea typeface="Calibri"/>
                <a:cs typeface="Calibri"/>
                <a:sym typeface="Calibri"/>
              </a:rPr>
              <a:t>38 prosent er statens kostnader</a:t>
            </a:r>
          </a:p>
          <a:p>
            <a:pPr marL="0" lvl="3" indent="1289303" defTabSz="1719072">
              <a:lnSpc>
                <a:spcPct val="84000"/>
              </a:lnSpc>
              <a:spcBef>
                <a:spcPts val="1600"/>
              </a:spcBef>
              <a:buSzTx/>
              <a:buNone/>
              <a:defRPr sz="5546" b="1">
                <a:latin typeface="Arial"/>
                <a:ea typeface="Arial"/>
                <a:cs typeface="Arial"/>
                <a:sym typeface="Arial"/>
              </a:defRPr>
            </a:pPr>
            <a:r>
              <a:t>  • </a:t>
            </a:r>
            <a:r>
              <a:rPr>
                <a:latin typeface="Calibri"/>
                <a:ea typeface="Calibri"/>
                <a:cs typeface="Calibri"/>
                <a:sym typeface="Calibri"/>
              </a:rPr>
              <a:t>50 prosent dekkes av kommunen</a:t>
            </a:r>
          </a:p>
          <a:p>
            <a:pPr marL="0" lvl="3" indent="1289303" defTabSz="1719072">
              <a:lnSpc>
                <a:spcPct val="84000"/>
              </a:lnSpc>
              <a:spcBef>
                <a:spcPts val="1600"/>
              </a:spcBef>
              <a:buSzTx/>
              <a:buNone/>
              <a:defRPr sz="5546" b="1">
                <a:latin typeface="Arial"/>
                <a:ea typeface="Arial"/>
                <a:cs typeface="Arial"/>
                <a:sym typeface="Arial"/>
              </a:defRPr>
            </a:pPr>
            <a:r>
              <a:t>  • </a:t>
            </a:r>
            <a:r>
              <a:rPr>
                <a:latin typeface="Calibri"/>
                <a:ea typeface="Calibri"/>
                <a:cs typeface="Calibri"/>
                <a:sym typeface="Calibri"/>
              </a:rPr>
              <a:t>12 prosent er delte kostnader </a:t>
            </a:r>
            <a:br>
              <a:rPr>
                <a:latin typeface="Calibri"/>
                <a:ea typeface="Calibri"/>
                <a:cs typeface="Calibri"/>
                <a:sym typeface="Calibri"/>
              </a:rPr>
            </a:br>
            <a:r>
              <a:rPr>
                <a:latin typeface="Calibri"/>
                <a:ea typeface="Calibri"/>
                <a:cs typeface="Calibri"/>
                <a:sym typeface="Calibri"/>
              </a:rPr>
              <a:t>     stat/kommune (rehabilitering)</a:t>
            </a:r>
            <a:br>
              <a:rPr>
                <a:latin typeface="Calibri"/>
                <a:ea typeface="Calibri"/>
                <a:cs typeface="Calibri"/>
                <a:sym typeface="Calibri"/>
              </a:rPr>
            </a:b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687628" indent="-687628" defTabSz="1719072">
              <a:lnSpc>
                <a:spcPct val="84000"/>
              </a:lnSpc>
              <a:spcBef>
                <a:spcPts val="1600"/>
              </a:spcBef>
              <a:buClr>
                <a:srgbClr val="3372DD"/>
              </a:buClr>
              <a:buSzPct val="100000"/>
              <a:buFont typeface="Helvetica"/>
              <a:buChar char="+"/>
              <a:defRPr sz="5546" b="1"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Calibri"/>
                <a:ea typeface="Calibri"/>
                <a:cs typeface="Calibri"/>
                <a:sym typeface="Calibri"/>
              </a:rPr>
              <a:t>Etter 2 år er 32 prosent av pasientene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døde</a:t>
            </a:r>
          </a:p>
        </p:txBody>
      </p:sp>
      <p:sp>
        <p:nvSpPr>
          <p:cNvPr id="205" name="Omkostninger ved brudd"/>
          <p:cNvSpPr txBox="1">
            <a:spLocks noGrp="1"/>
          </p:cNvSpPr>
          <p:nvPr>
            <p:ph type="title"/>
          </p:nvPr>
        </p:nvSpPr>
        <p:spPr>
          <a:xfrm>
            <a:off x="1068974" y="914634"/>
            <a:ext cx="18288001" cy="1758615"/>
          </a:xfrm>
          <a:prstGeom prst="rect">
            <a:avLst/>
          </a:prstGeom>
        </p:spPr>
        <p:txBody>
          <a:bodyPr lIns="91439" tIns="91439" rIns="91439" bIns="91439"/>
          <a:lstStyle>
            <a:lvl1pPr marL="731519" indent="-731519" defTabSz="1828800">
              <a:lnSpc>
                <a:spcPct val="104999"/>
              </a:lnSpc>
              <a:spcBef>
                <a:spcPts val="1800"/>
              </a:spcBef>
              <a:defRPr sz="8400" u="sng" spc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u="none">
                <a:solidFill>
                  <a:srgbClr val="000000"/>
                </a:solidFill>
              </a:defRPr>
            </a:pPr>
            <a:r>
              <a:rPr u="sng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Omkostninger ved brudd</a:t>
            </a:r>
          </a:p>
        </p:txBody>
      </p:sp>
      <p:pic>
        <p:nvPicPr>
          <p:cNvPr id="206" name="Skjermbilde 2024-10-18 kl. 13.04.39.png" descr="Skjermbilde 2024-10-18 kl. 13.04.3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32273" y="4375225"/>
            <a:ext cx="10465109" cy="61977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892</Words>
  <Application>Microsoft Office PowerPoint</Application>
  <PresentationFormat>Egendefinert</PresentationFormat>
  <Paragraphs>111</Paragraphs>
  <Slides>23</Slides>
  <Notes>0</Notes>
  <HiddenSlides>0</HiddenSlides>
  <MMClips>1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23</vt:i4>
      </vt:variant>
    </vt:vector>
  </HeadingPairs>
  <TitlesOfParts>
    <vt:vector size="30" baseType="lpstr">
      <vt:lpstr>Aharoni</vt:lpstr>
      <vt:lpstr>Avenir Next LT Pro</vt:lpstr>
      <vt:lpstr>Calibri</vt:lpstr>
      <vt:lpstr>Helvetica</vt:lpstr>
      <vt:lpstr>Helvetica Neue</vt:lpstr>
      <vt:lpstr>Helvetica Neue Medium</vt:lpstr>
      <vt:lpstr>21_BasicWhite</vt:lpstr>
      <vt:lpstr>Falltrygghetskurs                                            Mestring når du faller!                                                                                                                                         Bruk av fallteknikk fra judo</vt:lpstr>
      <vt:lpstr>Agenda:</vt:lpstr>
      <vt:lpstr>PowerPoint-presentasjon</vt:lpstr>
      <vt:lpstr>PowerPoint-presentasjon</vt:lpstr>
      <vt:lpstr>I Falltrygghetskurs vektlegges</vt:lpstr>
      <vt:lpstr>Fallulykker</vt:lpstr>
      <vt:lpstr>Brudd</vt:lpstr>
      <vt:lpstr>Konsekvenser av fall</vt:lpstr>
      <vt:lpstr>Omkostninger ved brudd</vt:lpstr>
      <vt:lpstr>Risikoarena:</vt:lpstr>
      <vt:lpstr>Forebygging</vt:lpstr>
      <vt:lpstr>PowerPoint-presentasjon</vt:lpstr>
      <vt:lpstr>PowerPoint-presentasjon</vt:lpstr>
      <vt:lpstr>Case - Fallkurs i en idrettsklubb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Ett eksempel…..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Kathrine Sole Semb</dc:creator>
  <cp:lastModifiedBy>Kathrine Sole Semb</cp:lastModifiedBy>
  <cp:revision>1</cp:revision>
  <dcterms:modified xsi:type="dcterms:W3CDTF">2024-11-04T08:31:42Z</dcterms:modified>
</cp:coreProperties>
</file>